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73" r:id="rId5"/>
    <p:sldId id="299" r:id="rId6"/>
    <p:sldId id="321" r:id="rId7"/>
    <p:sldId id="322" r:id="rId8"/>
    <p:sldId id="300" r:id="rId9"/>
    <p:sldId id="315" r:id="rId10"/>
    <p:sldId id="317" r:id="rId11"/>
    <p:sldId id="301" r:id="rId12"/>
    <p:sldId id="302" r:id="rId13"/>
    <p:sldId id="304" r:id="rId14"/>
    <p:sldId id="307" r:id="rId15"/>
    <p:sldId id="308" r:id="rId16"/>
    <p:sldId id="309" r:id="rId17"/>
    <p:sldId id="310" r:id="rId18"/>
    <p:sldId id="311" r:id="rId19"/>
    <p:sldId id="306" r:id="rId20"/>
    <p:sldId id="316" r:id="rId21"/>
    <p:sldId id="314" r:id="rId2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1521A"/>
    <a:srgbClr val="42909E"/>
    <a:srgbClr val="172061"/>
    <a:srgbClr val="D26D25"/>
    <a:srgbClr val="72A3AE"/>
    <a:srgbClr val="94CBD5"/>
    <a:srgbClr val="9D5217"/>
    <a:srgbClr val="C8D200"/>
    <a:srgbClr val="D8D922"/>
    <a:srgbClr val="D8DA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694" autoAdjust="0"/>
    <p:restoredTop sz="94660"/>
  </p:normalViewPr>
  <p:slideViewPr>
    <p:cSldViewPr snapToGrid="0">
      <p:cViewPr varScale="1">
        <p:scale>
          <a:sx n="90" d="100"/>
          <a:sy n="90" d="100"/>
        </p:scale>
        <p:origin x="132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F88ACD-3861-440A-97AF-4E65F527901E}" type="datetimeFigureOut">
              <a:rPr lang="nl-NL" smtClean="0"/>
              <a:t>07-12-2022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749DD7-9564-4F60-B1DB-EC4CC090C3F0}" type="slidenum">
              <a:rPr lang="nl-NL" smtClean="0"/>
              <a:t>‹nr.›</a:t>
            </a:fld>
            <a:endParaRPr lang="nl-NL"/>
          </a:p>
        </p:txBody>
      </p:sp>
    </p:spTree>
    <p:extLst>
      <p:ext uri="{BB962C8B-B14F-4D97-AF65-F5344CB8AC3E}">
        <p14:creationId xmlns:p14="http://schemas.microsoft.com/office/powerpoint/2010/main" val="36760740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2</a:t>
            </a:fld>
            <a:endParaRPr lang="nl-NL"/>
          </a:p>
        </p:txBody>
      </p:sp>
    </p:spTree>
    <p:extLst>
      <p:ext uri="{BB962C8B-B14F-4D97-AF65-F5344CB8AC3E}">
        <p14:creationId xmlns:p14="http://schemas.microsoft.com/office/powerpoint/2010/main" val="37934475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Bestrijdingsmiddelen en mest</a:t>
            </a:r>
          </a:p>
          <a:p>
            <a:r>
              <a:rPr lang="nl-NL" dirty="0"/>
              <a:t>In de voedselproductie worden allerlei chemische stoffen gebruikt. Onder andere bestrijdingsmiddelen en (kunst)mest vervuilen de lucht, het water en de bodem. Vooral bij het gebruik van bestrijdingsmiddelen in de open lucht kan een middel onbedoeld schade aanrichten in de natuur. Teveel mest zorgt voor verzuring en vermesting van bodem en water.</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14</a:t>
            </a:fld>
            <a:endParaRPr lang="nl-NL"/>
          </a:p>
        </p:txBody>
      </p:sp>
    </p:spTree>
    <p:extLst>
      <p:ext uri="{BB962C8B-B14F-4D97-AF65-F5344CB8AC3E}">
        <p14:creationId xmlns:p14="http://schemas.microsoft.com/office/powerpoint/2010/main" val="2672395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Smog en geluidsoverlast</a:t>
            </a:r>
          </a:p>
          <a:p>
            <a:r>
              <a:rPr lang="nl-NL" dirty="0"/>
              <a:t>Eén op de drie vrachtwagens op de weg vervoert voedsel of hulpmiddelen om voedsel te maken. Vrachtwagens zorgen voor smogvorming en samen met vliegtuigen en in mindere mate boten en treinen dragen ze bij aan het broeikaseffect. Voedselproductie zorgt in Nederland voor een vijfde van de smogvorming en een tiende van de geluidsoverlast.</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15</a:t>
            </a:fld>
            <a:endParaRPr lang="nl-NL"/>
          </a:p>
        </p:txBody>
      </p:sp>
    </p:spTree>
    <p:extLst>
      <p:ext uri="{BB962C8B-B14F-4D97-AF65-F5344CB8AC3E}">
        <p14:creationId xmlns:p14="http://schemas.microsoft.com/office/powerpoint/2010/main" val="309567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16</a:t>
            </a:fld>
            <a:endParaRPr lang="nl-NL"/>
          </a:p>
        </p:txBody>
      </p:sp>
    </p:spTree>
    <p:extLst>
      <p:ext uri="{BB962C8B-B14F-4D97-AF65-F5344CB8AC3E}">
        <p14:creationId xmlns:p14="http://schemas.microsoft.com/office/powerpoint/2010/main" val="3483019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4</a:t>
            </a:fld>
            <a:endParaRPr lang="nl-NL"/>
          </a:p>
        </p:txBody>
      </p:sp>
    </p:spTree>
    <p:extLst>
      <p:ext uri="{BB962C8B-B14F-4D97-AF65-F5344CB8AC3E}">
        <p14:creationId xmlns:p14="http://schemas.microsoft.com/office/powerpoint/2010/main" val="1955815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5</a:t>
            </a:fld>
            <a:endParaRPr lang="nl-NL"/>
          </a:p>
        </p:txBody>
      </p:sp>
    </p:spTree>
    <p:extLst>
      <p:ext uri="{BB962C8B-B14F-4D97-AF65-F5344CB8AC3E}">
        <p14:creationId xmlns:p14="http://schemas.microsoft.com/office/powerpoint/2010/main" val="23010308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8</a:t>
            </a:fld>
            <a:endParaRPr lang="nl-NL"/>
          </a:p>
        </p:txBody>
      </p:sp>
    </p:spTree>
    <p:extLst>
      <p:ext uri="{BB962C8B-B14F-4D97-AF65-F5344CB8AC3E}">
        <p14:creationId xmlns:p14="http://schemas.microsoft.com/office/powerpoint/2010/main" val="636875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kern="1200" dirty="0">
                <a:solidFill>
                  <a:schemeClr val="tx1"/>
                </a:solidFill>
                <a:effectLst/>
                <a:latin typeface="+mn-lt"/>
                <a:ea typeface="+mn-ea"/>
                <a:cs typeface="+mn-cs"/>
              </a:rPr>
              <a:t>Eten belast het klimaat, door energiegebruik en de uitstoot van broeikasgassen (CO2, methaan en lachgas). Voor de productie is bovendien een groot deel van het beschikbare land en water nodig. Het produceren van voedsel brengt onlosmakelijk milieuproblemen met zich mee, zoals mestoverschot en overbevissing.</a:t>
            </a:r>
          </a:p>
          <a:p>
            <a:r>
              <a:rPr lang="nl-NL" sz="1200" b="0" i="0" kern="1200" dirty="0">
                <a:solidFill>
                  <a:schemeClr val="tx1"/>
                </a:solidFill>
                <a:effectLst/>
                <a:latin typeface="+mn-lt"/>
                <a:ea typeface="+mn-ea"/>
                <a:cs typeface="+mn-cs"/>
              </a:rPr>
              <a:t>In totaal ontstaat ongeveer een derde van alle klimaatbelasting door het maken en eten van voedsel. </a:t>
            </a:r>
          </a:p>
          <a:p>
            <a:pPr marL="171450" indent="-171450">
              <a:buFontTx/>
              <a:buChar cha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b="0" i="0" kern="1200" dirty="0">
                <a:solidFill>
                  <a:schemeClr val="tx1"/>
                </a:solidFill>
                <a:effectLst/>
                <a:latin typeface="+mn-lt"/>
                <a:ea typeface="+mn-ea"/>
                <a:cs typeface="+mn-cs"/>
              </a:rPr>
              <a:t>De mate waarin voedsel bijdraagt aan de klimaatverandering, is per product verschillend. Vlees is erg belastend voor het milieu, net als zuivel, dranken en bewerkte producten zoals gebak en snacks. </a:t>
            </a:r>
          </a:p>
          <a:p>
            <a:r>
              <a:rPr lang="nl-NL" dirty="0"/>
              <a:t>Van klimaatverandering, biodiversiteitverlies en verstoring van de stikstofkringloop worden de ecologische grenzen van de aarde overschreden. Deze 3 milieuaspecten, net als de kringlopen van fosfor en water, zijn direct gekoppeld aan de productie van voedsel. </a:t>
            </a:r>
          </a:p>
          <a:p>
            <a:endParaRPr lang="nl-NL" dirty="0"/>
          </a:p>
          <a:p>
            <a:r>
              <a:rPr lang="nl-NL" dirty="0"/>
              <a:t>Door duurzamer te eten verhoogt de ecologische draagkracht van de aarde, en door duurzamer te kiezen putten we de beschikbare bronnen minder snel uit. </a:t>
            </a:r>
          </a:p>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9</a:t>
            </a:fld>
            <a:endParaRPr lang="nl-NL"/>
          </a:p>
        </p:txBody>
      </p:sp>
    </p:spTree>
    <p:extLst>
      <p:ext uri="{BB962C8B-B14F-4D97-AF65-F5344CB8AC3E}">
        <p14:creationId xmlns:p14="http://schemas.microsoft.com/office/powerpoint/2010/main" val="9719131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De veeteelt is wereldwijd verantwoordelijk voor ongeveer 18% van de broeikasgasemissies, 80% van het landgebruik door mensen en 50% van het agrarische watergebruik. Mannen produceren zo’n 3,5 kg CO2-uitstoot en vrouwen bijna 2,8 kg. Dat komt door een deel doordat mannen meer eten dan vrouwen, maar ook omdat ze meer (rund)vlees eten. Als een man een keer per week een portie rundvlees vervangt door een plantaardige vleesvervanger scheelt dat 8% in zijn wekelijkse uitstoot van broeikasgassen. Voor vrouwen scheelt dat 10%. Door bewust te kiezen wat je eet kun je je klimaatbelasting met 20% omlaag brengen. Dat kan door vlees te vervangen door haring, een eiergerecht of een plantaardige vleesvervanger. Of door een roomijsje of gebakje te laten staan. Het meeste valt te besparen op vlees, zuivel, dranken en extra’s zoals snoep en snacks. </a:t>
            </a:r>
          </a:p>
          <a:p>
            <a:endParaRPr lang="nl-NL" dirty="0"/>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10</a:t>
            </a:fld>
            <a:endParaRPr lang="nl-NL"/>
          </a:p>
        </p:txBody>
      </p:sp>
    </p:spTree>
    <p:extLst>
      <p:ext uri="{BB962C8B-B14F-4D97-AF65-F5344CB8AC3E}">
        <p14:creationId xmlns:p14="http://schemas.microsoft.com/office/powerpoint/2010/main" val="33395936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Op het moment dat een product in de winkel ligt, heeft het allerlei productiestadia doorlopen. Die productiestadia zijn de schakels van de voedselproductieketen, kortweg ‘voedselketen’ genoemd. Bij iedere productiefase wordt een hoeveelheid broeikasgassen uitgestoten. Volgens Nederlands onderzoek is de landbouw voor ongeveer 40% verantwoordelijk voor de broeikasgasuitstoot van voeding. Ook voedseltransport, koelen en bewerken en consumptie speelt een belangrijke rol. </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11</a:t>
            </a:fld>
            <a:endParaRPr lang="nl-NL"/>
          </a:p>
        </p:txBody>
      </p:sp>
    </p:spTree>
    <p:extLst>
      <p:ext uri="{BB962C8B-B14F-4D97-AF65-F5344CB8AC3E}">
        <p14:creationId xmlns:p14="http://schemas.microsoft.com/office/powerpoint/2010/main" val="319989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Klimaatverandering</a:t>
            </a:r>
          </a:p>
          <a:p>
            <a:r>
              <a:rPr lang="nl-NL" dirty="0"/>
              <a:t>Het maken en transporteren van voedsel kost energie. Denk bijvoorbeeld aan het verwarmen, koelen en vriezen. Bij het gebruik van brandstof zoals gas, olie of kolen komt namelijk koolstofdioxide (CO2) vrij. Door het gebruik van kunstmest en bij het houden van vee komen ook andere broeikasgassen vrij. </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12</a:t>
            </a:fld>
            <a:endParaRPr lang="nl-NL"/>
          </a:p>
        </p:txBody>
      </p:sp>
    </p:spTree>
    <p:extLst>
      <p:ext uri="{BB962C8B-B14F-4D97-AF65-F5344CB8AC3E}">
        <p14:creationId xmlns:p14="http://schemas.microsoft.com/office/powerpoint/2010/main" val="39300818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Waterverbruik</a:t>
            </a:r>
          </a:p>
          <a:p>
            <a:r>
              <a:rPr lang="nl-NL" dirty="0"/>
              <a:t>Om voedsel te kunnen verbouwen is water nodig. Dat kan regenwater zijn, maar ook vaak irrigatiewater uit de grond of rivieren. Dat is veel: ongeveer de helft van ons totale zoetwatergebruik, waardoor het grondwaterpeil zakt. Waterverbruik geeft vooral in droge, warme landen een problemen.</a:t>
            </a:r>
          </a:p>
        </p:txBody>
      </p:sp>
      <p:sp>
        <p:nvSpPr>
          <p:cNvPr id="4" name="Tijdelijke aanduiding voor dianummer 3"/>
          <p:cNvSpPr>
            <a:spLocks noGrp="1"/>
          </p:cNvSpPr>
          <p:nvPr>
            <p:ph type="sldNum" sz="quarter" idx="10"/>
          </p:nvPr>
        </p:nvSpPr>
        <p:spPr/>
        <p:txBody>
          <a:bodyPr/>
          <a:lstStyle/>
          <a:p>
            <a:fld id="{625724D4-E846-4527-BAB9-9B784E5EF44A}" type="slidenum">
              <a:rPr lang="nl-NL" smtClean="0"/>
              <a:t>13</a:t>
            </a:fld>
            <a:endParaRPr lang="nl-NL"/>
          </a:p>
        </p:txBody>
      </p:sp>
    </p:spTree>
    <p:extLst>
      <p:ext uri="{BB962C8B-B14F-4D97-AF65-F5344CB8AC3E}">
        <p14:creationId xmlns:p14="http://schemas.microsoft.com/office/powerpoint/2010/main" val="4136169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bg>
      <p:bgRef idx="1001">
        <a:schemeClr val="bg1"/>
      </p:bgRef>
    </p:bg>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218515627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33067886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4256895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dianummer 5"/>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1735314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Tree>
    <p:extLst>
      <p:ext uri="{BB962C8B-B14F-4D97-AF65-F5344CB8AC3E}">
        <p14:creationId xmlns:p14="http://schemas.microsoft.com/office/powerpoint/2010/main" val="3913247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ianummer 6"/>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4005242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9" name="Tijdelijke aanduiding voor dianummer 8"/>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73846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5" name="Tijdelijke aanduiding voor dianummer 4"/>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2005454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1752554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7" name="Tijdelijke aanduiding voor dianummer 6"/>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3924270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7" name="Tijdelijke aanduiding voor dianummer 6"/>
          <p:cNvSpPr>
            <a:spLocks noGrp="1"/>
          </p:cNvSpPr>
          <p:nvPr>
            <p:ph type="sldNum" sz="quarter" idx="12"/>
          </p:nvPr>
        </p:nvSpPr>
        <p:spPr/>
        <p:txBody>
          <a:bodyPr/>
          <a:lstStyle/>
          <a:p>
            <a:fld id="{8E55D006-C1B4-42B6-9697-FCB8ED93A34E}" type="slidenum">
              <a:rPr lang="nl-NL" smtClean="0"/>
              <a:t>‹nr.›</a:t>
            </a:fld>
            <a:endParaRPr lang="nl-NL"/>
          </a:p>
        </p:txBody>
      </p:sp>
    </p:spTree>
    <p:extLst>
      <p:ext uri="{BB962C8B-B14F-4D97-AF65-F5344CB8AC3E}">
        <p14:creationId xmlns:p14="http://schemas.microsoft.com/office/powerpoint/2010/main" val="445370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gi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Afbeelding 1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892" y="6212255"/>
            <a:ext cx="12086830" cy="656855"/>
          </a:xfrm>
          <a:prstGeom prst="rect">
            <a:avLst/>
          </a:prstGeom>
        </p:spPr>
      </p:pic>
      <p:sp>
        <p:nvSpPr>
          <p:cNvPr id="13" name="Rechthoek 12"/>
          <p:cNvSpPr/>
          <p:nvPr userDrawn="1"/>
        </p:nvSpPr>
        <p:spPr>
          <a:xfrm>
            <a:off x="2586039" y="6212255"/>
            <a:ext cx="9605962" cy="645745"/>
          </a:xfrm>
          <a:prstGeom prst="rect">
            <a:avLst/>
          </a:prstGeom>
          <a:solidFill>
            <a:srgbClr val="C8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jdelijke aanduiding voor titel 1"/>
          <p:cNvSpPr>
            <a:spLocks noGrp="1"/>
          </p:cNvSpPr>
          <p:nvPr userDrawn="1">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userDrawn="1">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userDrawn="1">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55D006-C1B4-42B6-9697-FCB8ED93A34E}" type="slidenum">
              <a:rPr lang="nl-NL" smtClean="0"/>
              <a:t>‹nr.›</a:t>
            </a:fld>
            <a:endParaRPr lang="nl-NL"/>
          </a:p>
        </p:txBody>
      </p:sp>
      <p:pic>
        <p:nvPicPr>
          <p:cNvPr id="7" name="Afbeelding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37864" y="6212255"/>
            <a:ext cx="483759" cy="509220"/>
          </a:xfrm>
          <a:prstGeom prst="rect">
            <a:avLst/>
          </a:prstGeom>
        </p:spPr>
      </p:pic>
      <p:pic>
        <p:nvPicPr>
          <p:cNvPr id="11" name="Afbeelding 10"/>
          <p:cNvPicPr>
            <a:picLocks noChangeAspect="1"/>
          </p:cNvPicPr>
          <p:nvPr userDrawn="1"/>
        </p:nvPicPr>
        <p:blipFill rotWithShape="1">
          <a:blip r:embed="rId13">
            <a:extLst>
              <a:ext uri="{28A0092B-C50C-407E-A947-70E740481C1C}">
                <a14:useLocalDpi xmlns:a14="http://schemas.microsoft.com/office/drawing/2010/main" val="0"/>
              </a:ext>
            </a:extLst>
          </a:blip>
          <a:srcRect l="15473" t="-378518" r="-15473" b="378518"/>
          <a:stretch/>
        </p:blipFill>
        <p:spPr>
          <a:xfrm>
            <a:off x="1432861" y="3028894"/>
            <a:ext cx="9326277" cy="800212"/>
          </a:xfrm>
          <a:prstGeom prst="rect">
            <a:avLst/>
          </a:prstGeom>
        </p:spPr>
      </p:pic>
      <p:pic>
        <p:nvPicPr>
          <p:cNvPr id="18" name="Afbeelding 17"/>
          <p:cNvPicPr>
            <a:picLocks noChangeAspect="1"/>
          </p:cNvPicPr>
          <p:nvPr userDrawn="1"/>
        </p:nvPicPr>
        <p:blipFill rotWithShape="1">
          <a:blip r:embed="rId15">
            <a:extLst>
              <a:ext uri="{28A0092B-C50C-407E-A947-70E740481C1C}">
                <a14:useLocalDpi xmlns:a14="http://schemas.microsoft.com/office/drawing/2010/main" val="0"/>
              </a:ext>
            </a:extLst>
          </a:blip>
          <a:srcRect t="27655" r="23270" b="25470"/>
          <a:stretch/>
        </p:blipFill>
        <p:spPr>
          <a:xfrm>
            <a:off x="28975" y="6206307"/>
            <a:ext cx="1085952" cy="466577"/>
          </a:xfrm>
          <a:prstGeom prst="rect">
            <a:avLst/>
          </a:prstGeom>
        </p:spPr>
      </p:pic>
    </p:spTree>
    <p:extLst>
      <p:ext uri="{BB962C8B-B14F-4D97-AF65-F5344CB8AC3E}">
        <p14:creationId xmlns:p14="http://schemas.microsoft.com/office/powerpoint/2010/main" val="13394437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voedingscentrum.nl/nl/nieuws/weet-jij-waar-jouw-eten-vandaan-komt-.aspx" TargetMode="External"/><Relationship Id="rId2" Type="http://schemas.openxmlformats.org/officeDocument/2006/relationships/hyperlink" Target="https://www.youtube.com/watch?v=D0t7MUiQids" TargetMode="External"/><Relationship Id="rId1" Type="http://schemas.openxmlformats.org/officeDocument/2006/relationships/slideLayout" Target="../slideLayouts/slideLayout2.xml"/><Relationship Id="rId4" Type="http://schemas.openxmlformats.org/officeDocument/2006/relationships/hyperlink" Target="http://www.voedingscentrum.nl/nl/mijn-boodschappen/eten-kopen/etiketten-lezen/hoe-zie-ik-op-het-etiket-waar-een-product-vandaan-komt.asp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youtu.be/3H7AMOJMi84"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hyperlink" Target="https://www.voedingscentrum.nl/voedselafdruk"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4E1BEB12-92AF-4445-98AD-4C7756E7C9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0522C2C-7B5C-48A7-A969-03941E5D2E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Freeform 13">
            <a:extLst>
              <a:ext uri="{FF2B5EF4-FFF2-40B4-BE49-F238E27FC236}">
                <a16:creationId xmlns:a16="http://schemas.microsoft.com/office/drawing/2014/main" id="{9C682A1A-5B2D-4111-BBD6-620165633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69476" y="220196"/>
            <a:ext cx="9422524" cy="6637806"/>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4" name="Oval 33">
            <a:extLst>
              <a:ext uri="{FF2B5EF4-FFF2-40B4-BE49-F238E27FC236}">
                <a16:creationId xmlns:a16="http://schemas.microsoft.com/office/drawing/2014/main" id="{D6EE29F2-D77F-4BD0-A20B-334D316A1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9800" y="2099696"/>
            <a:ext cx="1942241" cy="188955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6" name="Arc 35">
            <a:extLst>
              <a:ext uri="{FF2B5EF4-FFF2-40B4-BE49-F238E27FC236}">
                <a16:creationId xmlns:a16="http://schemas.microsoft.com/office/drawing/2014/main" id="{22D09ED2-868F-42C6-866E-F92E0CEF31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520172">
            <a:off x="1613162" y="1492572"/>
            <a:ext cx="2987899" cy="2987899"/>
          </a:xfrm>
          <a:prstGeom prst="arc">
            <a:avLst>
              <a:gd name="adj1" fmla="val 14455503"/>
              <a:gd name="adj2" fmla="val 227775"/>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el 1"/>
          <p:cNvSpPr>
            <a:spLocks noGrp="1"/>
          </p:cNvSpPr>
          <p:nvPr>
            <p:ph type="ctrTitle"/>
          </p:nvPr>
        </p:nvSpPr>
        <p:spPr>
          <a:xfrm>
            <a:off x="4038600" y="1939159"/>
            <a:ext cx="7644627" cy="2751086"/>
          </a:xfrm>
        </p:spPr>
        <p:txBody>
          <a:bodyPr>
            <a:normAutofit/>
          </a:bodyPr>
          <a:lstStyle/>
          <a:p>
            <a:pPr algn="r"/>
            <a:r>
              <a:rPr lang="nl-NL"/>
              <a:t>Duurzaamheid van voeding</a:t>
            </a:r>
          </a:p>
        </p:txBody>
      </p:sp>
      <p:sp>
        <p:nvSpPr>
          <p:cNvPr id="3" name="Ondertitel 2"/>
          <p:cNvSpPr>
            <a:spLocks noGrp="1"/>
          </p:cNvSpPr>
          <p:nvPr>
            <p:ph type="subTitle" idx="1"/>
          </p:nvPr>
        </p:nvSpPr>
        <p:spPr>
          <a:xfrm>
            <a:off x="4038600" y="4782320"/>
            <a:ext cx="7644627" cy="1329443"/>
          </a:xfrm>
        </p:spPr>
        <p:txBody>
          <a:bodyPr>
            <a:normAutofit/>
          </a:bodyPr>
          <a:lstStyle/>
          <a:p>
            <a:pPr algn="r"/>
            <a:r>
              <a:rPr lang="nl-NL"/>
              <a:t>Lifestyle</a:t>
            </a:r>
          </a:p>
          <a:p>
            <a:pPr algn="r"/>
            <a:r>
              <a:rPr lang="nl-NL"/>
              <a:t>Leerjaar 1 –week 2- periode 2</a:t>
            </a:r>
          </a:p>
        </p:txBody>
      </p:sp>
    </p:spTree>
    <p:extLst>
      <p:ext uri="{BB962C8B-B14F-4D97-AF65-F5344CB8AC3E}">
        <p14:creationId xmlns:p14="http://schemas.microsoft.com/office/powerpoint/2010/main" val="1263045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9A42C7B2-7BD6-433A-95AB-5AA4F44B5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fbeelding 6"/>
          <p:cNvPicPr>
            <a:picLocks noChangeAspect="1"/>
          </p:cNvPicPr>
          <p:nvPr/>
        </p:nvPicPr>
        <p:blipFill rotWithShape="1">
          <a:blip r:embed="rId3"/>
          <a:srcRect l="2368" r="14050"/>
          <a:stretch/>
        </p:blipFill>
        <p:spPr>
          <a:xfrm>
            <a:off x="-6" y="10"/>
            <a:ext cx="7642746" cy="6857990"/>
          </a:xfrm>
          <a:prstGeom prst="rect">
            <a:avLst/>
          </a:prstGeom>
        </p:spPr>
      </p:pic>
      <p:sp>
        <p:nvSpPr>
          <p:cNvPr id="15" name="Rectangle 14">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263" y="3986129"/>
            <a:ext cx="6288261" cy="2253231"/>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841248" y="4152624"/>
            <a:ext cx="2112264" cy="1920240"/>
          </a:xfrm>
        </p:spPr>
        <p:txBody>
          <a:bodyPr>
            <a:normAutofit/>
          </a:bodyPr>
          <a:lstStyle/>
          <a:p>
            <a:r>
              <a:rPr lang="nl-NL" sz="2400"/>
              <a:t>Belasting van veeteelt op het milieu </a:t>
            </a:r>
          </a:p>
        </p:txBody>
      </p:sp>
      <p:pic>
        <p:nvPicPr>
          <p:cNvPr id="8" name="Afbeelding 7"/>
          <p:cNvPicPr>
            <a:picLocks noChangeAspect="1"/>
          </p:cNvPicPr>
          <p:nvPr/>
        </p:nvPicPr>
        <p:blipFill rotWithShape="1">
          <a:blip r:embed="rId4"/>
          <a:srcRect r="2078" b="1"/>
          <a:stretch/>
        </p:blipFill>
        <p:spPr>
          <a:xfrm>
            <a:off x="7809454" y="1"/>
            <a:ext cx="4382546" cy="3345645"/>
          </a:xfrm>
          <a:prstGeom prst="rect">
            <a:avLst/>
          </a:prstGeom>
        </p:spPr>
      </p:pic>
      <p:sp>
        <p:nvSpPr>
          <p:cNvPr id="17" name="Rectangle 16">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535" y="47845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394346" y="5103601"/>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ijdelijke aanduiding voor inhoud 4"/>
          <p:cNvSpPr txBox="1">
            <a:spLocks noGrp="1"/>
          </p:cNvSpPr>
          <p:nvPr>
            <p:ph idx="1"/>
          </p:nvPr>
        </p:nvSpPr>
        <p:spPr>
          <a:xfrm>
            <a:off x="3364992" y="4151376"/>
            <a:ext cx="3319272" cy="1920240"/>
          </a:xfrm>
          <a:prstGeom prst="rect">
            <a:avLst/>
          </a:prstGeom>
        </p:spPr>
        <p:txBody>
          <a:bodyPr rtlCol="0" anchor="ctr">
            <a:normAutofit/>
          </a:bodyPr>
          <a:lstStyle/>
          <a:p>
            <a:pPr marL="0" indent="0">
              <a:buNone/>
            </a:pPr>
            <a:r>
              <a:rPr lang="nl-NL" sz="1200"/>
              <a:t>Wereldwijd is veeteelt verantwoordelijk voor:</a:t>
            </a:r>
          </a:p>
          <a:p>
            <a:pPr marL="0" indent="0">
              <a:buNone/>
            </a:pPr>
            <a:r>
              <a:rPr lang="nl-NL" sz="1200"/>
              <a:t>+/- 18% van de broeikasemissies</a:t>
            </a:r>
          </a:p>
          <a:p>
            <a:pPr marL="0" indent="0">
              <a:buNone/>
            </a:pPr>
            <a:r>
              <a:rPr lang="nl-NL" sz="1200"/>
              <a:t>+/- 80%  van het landgebruik</a:t>
            </a:r>
          </a:p>
          <a:p>
            <a:pPr marL="0" indent="0">
              <a:buNone/>
            </a:pPr>
            <a:r>
              <a:rPr lang="nl-NL" sz="1200"/>
              <a:t>+/- 50% van het agrarisch watergebruik</a:t>
            </a:r>
          </a:p>
          <a:p>
            <a:endParaRPr lang="nl-NL" sz="1200"/>
          </a:p>
          <a:p>
            <a:pPr marL="0" indent="0">
              <a:buNone/>
            </a:pPr>
            <a:r>
              <a:rPr lang="nl-NL" sz="1200"/>
              <a:t>Mannen produceren meer CO2 –uitstoot dan vrouwen, doordat zij vaak meer vlees eten. </a:t>
            </a:r>
          </a:p>
        </p:txBody>
      </p:sp>
      <p:pic>
        <p:nvPicPr>
          <p:cNvPr id="6" name="Afbeelding 5"/>
          <p:cNvPicPr>
            <a:picLocks noChangeAspect="1"/>
          </p:cNvPicPr>
          <p:nvPr/>
        </p:nvPicPr>
        <p:blipFill rotWithShape="1">
          <a:blip r:embed="rId5"/>
          <a:srcRect l="6607" r="1260" b="-1"/>
          <a:stretch/>
        </p:blipFill>
        <p:spPr>
          <a:xfrm>
            <a:off x="7809462" y="3512354"/>
            <a:ext cx="4382545" cy="3345646"/>
          </a:xfrm>
          <a:prstGeom prst="rect">
            <a:avLst/>
          </a:prstGeom>
        </p:spPr>
      </p:pic>
    </p:spTree>
    <p:extLst>
      <p:ext uri="{BB962C8B-B14F-4D97-AF65-F5344CB8AC3E}">
        <p14:creationId xmlns:p14="http://schemas.microsoft.com/office/powerpoint/2010/main" val="1485794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p:cNvPicPr>
            <a:picLocks noChangeAspect="1"/>
          </p:cNvPicPr>
          <p:nvPr/>
        </p:nvPicPr>
        <p:blipFill rotWithShape="1">
          <a:blip r:embed="rId3"/>
          <a:srcRect t="9091" r="23585"/>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title"/>
          </p:nvPr>
        </p:nvSpPr>
        <p:spPr>
          <a:xfrm>
            <a:off x="371094" y="1161288"/>
            <a:ext cx="3438144" cy="1124712"/>
          </a:xfrm>
        </p:spPr>
        <p:txBody>
          <a:bodyPr anchor="b">
            <a:normAutofit/>
          </a:bodyPr>
          <a:lstStyle/>
          <a:p>
            <a:r>
              <a:rPr lang="nl-NL" sz="2400"/>
              <a:t>Aspecten van duurzaamheid: productieketen</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371094" y="2718054"/>
            <a:ext cx="3438906" cy="3207258"/>
          </a:xfrm>
        </p:spPr>
        <p:txBody>
          <a:bodyPr anchor="t">
            <a:normAutofit/>
          </a:bodyPr>
          <a:lstStyle/>
          <a:p>
            <a:r>
              <a:rPr lang="nl-NL" sz="1700"/>
              <a:t>Elk product in de winkel heeft een aantal productiefasen doorlopen</a:t>
            </a:r>
          </a:p>
          <a:p>
            <a:r>
              <a:rPr lang="nl-NL" sz="1700"/>
              <a:t>Deze productiefasen vormen de voedselproductieketen</a:t>
            </a:r>
          </a:p>
          <a:p>
            <a:r>
              <a:rPr lang="nl-NL" sz="1700"/>
              <a:t>Bij iedere productiefase worden broeikasgassen uitgestoten</a:t>
            </a:r>
          </a:p>
          <a:p>
            <a:r>
              <a:rPr lang="nl-NL" sz="1700"/>
              <a:t>Landbouw is verantwoordelijk voor +/- 40% van de broeikasgasuitstoot van voeding </a:t>
            </a:r>
          </a:p>
        </p:txBody>
      </p:sp>
    </p:spTree>
    <p:extLst>
      <p:ext uri="{BB962C8B-B14F-4D97-AF65-F5344CB8AC3E}">
        <p14:creationId xmlns:p14="http://schemas.microsoft.com/office/powerpoint/2010/main" val="7547584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38201" y="345810"/>
            <a:ext cx="5120561" cy="1325563"/>
          </a:xfrm>
        </p:spPr>
        <p:txBody>
          <a:bodyPr>
            <a:normAutofit/>
          </a:bodyPr>
          <a:lstStyle/>
          <a:p>
            <a:r>
              <a:rPr lang="nl-NL" sz="3100"/>
              <a:t>Aspecten van duurzaamheid: klimaatverandering</a:t>
            </a:r>
          </a:p>
        </p:txBody>
      </p:sp>
      <p:sp>
        <p:nvSpPr>
          <p:cNvPr id="3" name="Tijdelijke aanduiding voor inhoud 2"/>
          <p:cNvSpPr>
            <a:spLocks noGrp="1"/>
          </p:cNvSpPr>
          <p:nvPr>
            <p:ph idx="1"/>
          </p:nvPr>
        </p:nvSpPr>
        <p:spPr>
          <a:xfrm>
            <a:off x="838201" y="1825625"/>
            <a:ext cx="5092194" cy="4351338"/>
          </a:xfrm>
        </p:spPr>
        <p:txBody>
          <a:bodyPr>
            <a:normAutofit/>
          </a:bodyPr>
          <a:lstStyle/>
          <a:p>
            <a:r>
              <a:rPr lang="nl-NL" sz="2400" dirty="0"/>
              <a:t>Bij het maken en transporteren van voeding wordt energie verbruikt</a:t>
            </a:r>
          </a:p>
          <a:p>
            <a:r>
              <a:rPr lang="nl-NL" sz="2400" dirty="0"/>
              <a:t>Denk aan verwarmen, koelen en vriezen</a:t>
            </a:r>
          </a:p>
          <a:p>
            <a:r>
              <a:rPr lang="nl-NL" sz="2400" dirty="0"/>
              <a:t>Brandstoffen als gas, olie en kolen worden gebruikt voor deze energie </a:t>
            </a:r>
          </a:p>
          <a:p>
            <a:r>
              <a:rPr lang="nl-NL" sz="2400" dirty="0"/>
              <a:t>Het gebruik van kunstmest en het houden van vee komen broeikasgassen vrij</a:t>
            </a:r>
          </a:p>
          <a:p>
            <a:r>
              <a:rPr lang="nl-NL" sz="2400" dirty="0"/>
              <a:t>Broeikasgassen dragen bij aan de klimaatverandering </a:t>
            </a:r>
          </a:p>
        </p:txBody>
      </p:sp>
      <p:sp>
        <p:nvSpPr>
          <p:cNvPr id="12" name="Oval 11">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Afbeelding 3"/>
          <p:cNvPicPr>
            <a:picLocks noChangeAspect="1"/>
          </p:cNvPicPr>
          <p:nvPr/>
        </p:nvPicPr>
        <p:blipFill rotWithShape="1">
          <a:blip r:embed="rId3"/>
          <a:srcRect l="24134" r="17948" b="-2"/>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4" name="Arc 13">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5" name="Afbeelding 4"/>
          <p:cNvPicPr>
            <a:picLocks noChangeAspect="1"/>
          </p:cNvPicPr>
          <p:nvPr/>
        </p:nvPicPr>
        <p:blipFill rotWithShape="1">
          <a:blip r:embed="rId4"/>
          <a:srcRect l="16975" r="17209"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02187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p:cNvPicPr>
            <a:picLocks noChangeAspect="1"/>
          </p:cNvPicPr>
          <p:nvPr/>
        </p:nvPicPr>
        <p:blipFill rotWithShape="1">
          <a:blip r:embed="rId3"/>
          <a:srcRect t="9091" r="23585"/>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title"/>
          </p:nvPr>
        </p:nvSpPr>
        <p:spPr>
          <a:xfrm>
            <a:off x="371094" y="1161288"/>
            <a:ext cx="3438144" cy="1124712"/>
          </a:xfrm>
        </p:spPr>
        <p:txBody>
          <a:bodyPr anchor="b">
            <a:normAutofit/>
          </a:bodyPr>
          <a:lstStyle/>
          <a:p>
            <a:r>
              <a:rPr lang="nl-NL" sz="2400"/>
              <a:t>Aspecten van duurzaamheid: waterverbruik</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371094" y="2718054"/>
            <a:ext cx="3438906" cy="3207258"/>
          </a:xfrm>
        </p:spPr>
        <p:txBody>
          <a:bodyPr anchor="t">
            <a:normAutofit/>
          </a:bodyPr>
          <a:lstStyle/>
          <a:p>
            <a:r>
              <a:rPr lang="nl-NL" sz="1700"/>
              <a:t>Er is water nodig om voedsel te verbouwen</a:t>
            </a:r>
          </a:p>
          <a:p>
            <a:r>
              <a:rPr lang="nl-NL" sz="1700"/>
              <a:t>Ongeveer de helft van ons totale zoetwatergebruik wordt gebruikt voor het verbouwen van voedsel</a:t>
            </a:r>
          </a:p>
          <a:p>
            <a:r>
              <a:rPr lang="nl-NL" sz="1700"/>
              <a:t>Dit veroorzaakt vooral in droge, warme landen voor problemen</a:t>
            </a:r>
          </a:p>
        </p:txBody>
      </p:sp>
    </p:spTree>
    <p:extLst>
      <p:ext uri="{BB962C8B-B14F-4D97-AF65-F5344CB8AC3E}">
        <p14:creationId xmlns:p14="http://schemas.microsoft.com/office/powerpoint/2010/main" val="37778724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p:cNvPicPr>
            <a:picLocks noChangeAspect="1"/>
          </p:cNvPicPr>
          <p:nvPr/>
        </p:nvPicPr>
        <p:blipFill rotWithShape="1">
          <a:blip r:embed="rId3"/>
          <a:srcRect t="26108" r="-2" b="4659"/>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5" name="Afbeelding 4"/>
          <p:cNvPicPr>
            <a:picLocks noChangeAspect="1"/>
          </p:cNvPicPr>
          <p:nvPr/>
        </p:nvPicPr>
        <p:blipFill rotWithShape="1">
          <a:blip r:embed="rId4"/>
          <a:srcRect t="31370"/>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19" name="Freeform: Shape 1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1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el 1"/>
          <p:cNvSpPr>
            <a:spLocks noGrp="1"/>
          </p:cNvSpPr>
          <p:nvPr>
            <p:ph type="title"/>
          </p:nvPr>
        </p:nvSpPr>
        <p:spPr>
          <a:xfrm>
            <a:off x="448056" y="859536"/>
            <a:ext cx="4832802" cy="1243584"/>
          </a:xfrm>
        </p:spPr>
        <p:txBody>
          <a:bodyPr>
            <a:normAutofit/>
          </a:bodyPr>
          <a:lstStyle/>
          <a:p>
            <a:r>
              <a:rPr lang="nl-NL" sz="2900"/>
              <a:t>Aspecten van duurzaamheid: bestrijdingsmiddelen en mest</a:t>
            </a:r>
          </a:p>
        </p:txBody>
      </p:sp>
      <p:sp>
        <p:nvSpPr>
          <p:cNvPr id="16" name="Rectangle 1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8" name="Rectangle 1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jdelijke aanduiding voor inhoud 2"/>
          <p:cNvSpPr>
            <a:spLocks noGrp="1"/>
          </p:cNvSpPr>
          <p:nvPr>
            <p:ph idx="1"/>
          </p:nvPr>
        </p:nvSpPr>
        <p:spPr>
          <a:xfrm>
            <a:off x="448056" y="2512611"/>
            <a:ext cx="4832803" cy="3664351"/>
          </a:xfrm>
        </p:spPr>
        <p:txBody>
          <a:bodyPr>
            <a:normAutofit/>
          </a:bodyPr>
          <a:lstStyle/>
          <a:p>
            <a:r>
              <a:rPr lang="nl-NL" sz="2000"/>
              <a:t>Bij voedselproductie worden allerlei chemische stoffen gebruikt</a:t>
            </a:r>
          </a:p>
          <a:p>
            <a:r>
              <a:rPr lang="nl-NL" sz="2000"/>
              <a:t>Bestrijdingsmiddelen en (kunst)mest vervuilen de lucht, het water en de bodem </a:t>
            </a:r>
          </a:p>
          <a:p>
            <a:r>
              <a:rPr lang="nl-NL" sz="2000"/>
              <a:t>Teveel mest zorgt voor verzuring en vermesting van bodem en water </a:t>
            </a:r>
          </a:p>
        </p:txBody>
      </p:sp>
    </p:spTree>
    <p:extLst>
      <p:ext uri="{BB962C8B-B14F-4D97-AF65-F5344CB8AC3E}">
        <p14:creationId xmlns:p14="http://schemas.microsoft.com/office/powerpoint/2010/main" val="2147431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p:cNvPicPr>
            <a:picLocks noChangeAspect="1"/>
          </p:cNvPicPr>
          <p:nvPr/>
        </p:nvPicPr>
        <p:blipFill rotWithShape="1">
          <a:blip r:embed="rId3"/>
          <a:srcRect l="7016" t="9091" r="18866" b="-2"/>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title"/>
          </p:nvPr>
        </p:nvSpPr>
        <p:spPr>
          <a:xfrm>
            <a:off x="371094" y="1161288"/>
            <a:ext cx="3438144" cy="1124712"/>
          </a:xfrm>
        </p:spPr>
        <p:txBody>
          <a:bodyPr anchor="b">
            <a:normAutofit/>
          </a:bodyPr>
          <a:lstStyle/>
          <a:p>
            <a:r>
              <a:rPr lang="nl-NL" sz="2400"/>
              <a:t>Aspecten van duurzaamheid: smog en geluidsoverlast </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371094" y="2718054"/>
            <a:ext cx="3438906" cy="3207258"/>
          </a:xfrm>
        </p:spPr>
        <p:txBody>
          <a:bodyPr anchor="t">
            <a:normAutofit/>
          </a:bodyPr>
          <a:lstStyle/>
          <a:p>
            <a:r>
              <a:rPr lang="nl-NL" sz="1700"/>
              <a:t>Eén op de drie vrachtwagens op de weg vervoert voedsel of hulpmiddelen om voedsel te maken.</a:t>
            </a:r>
          </a:p>
          <a:p>
            <a:r>
              <a:rPr lang="nl-NL" sz="1700"/>
              <a:t>Vrachtwagens zorgen voor smogvorming en dragen bij aan het broeikaseffect.</a:t>
            </a:r>
          </a:p>
          <a:p>
            <a:r>
              <a:rPr lang="nl-NL" sz="1700"/>
              <a:t>Voedselproductie zorgt in Nederland voor 1 vijfde van de smogvorming en 1 tiende van het geluidsoverlast.</a:t>
            </a:r>
          </a:p>
        </p:txBody>
      </p:sp>
    </p:spTree>
    <p:extLst>
      <p:ext uri="{BB962C8B-B14F-4D97-AF65-F5344CB8AC3E}">
        <p14:creationId xmlns:p14="http://schemas.microsoft.com/office/powerpoint/2010/main" val="26839572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fbeelding 3"/>
          <p:cNvPicPr>
            <a:picLocks noChangeAspect="1"/>
          </p:cNvPicPr>
          <p:nvPr/>
        </p:nvPicPr>
        <p:blipFill rotWithShape="1">
          <a:blip r:embed="rId3"/>
          <a:srcRect t="23798" r="9089" b="4279"/>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title"/>
          </p:nvPr>
        </p:nvSpPr>
        <p:spPr>
          <a:xfrm>
            <a:off x="371094" y="1161288"/>
            <a:ext cx="3438144" cy="1124712"/>
          </a:xfrm>
        </p:spPr>
        <p:txBody>
          <a:bodyPr anchor="b">
            <a:normAutofit/>
          </a:bodyPr>
          <a:lstStyle/>
          <a:p>
            <a:r>
              <a:rPr lang="nl-NL" sz="2800"/>
              <a:t>Tips voor duurzamer eten</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ijdelijke aanduiding voor inhoud 2"/>
          <p:cNvSpPr>
            <a:spLocks noGrp="1"/>
          </p:cNvSpPr>
          <p:nvPr>
            <p:ph idx="1"/>
          </p:nvPr>
        </p:nvSpPr>
        <p:spPr>
          <a:xfrm>
            <a:off x="371094" y="2718054"/>
            <a:ext cx="4429506" cy="3869544"/>
          </a:xfrm>
        </p:spPr>
        <p:txBody>
          <a:bodyPr anchor="t">
            <a:normAutofit fontScale="92500" lnSpcReduction="10000"/>
          </a:bodyPr>
          <a:lstStyle/>
          <a:p>
            <a:r>
              <a:rPr lang="nl-NL" sz="1700" dirty="0"/>
              <a:t>Niet meer eten dan je nodig hebt.</a:t>
            </a:r>
            <a:endParaRPr lang="nl-NL" sz="1300" dirty="0"/>
          </a:p>
          <a:p>
            <a:r>
              <a:rPr lang="nl-NL" sz="1700" dirty="0"/>
              <a:t>Minder vlees eten en niet meer zuivel en kaas dan je nodig hebt.</a:t>
            </a:r>
          </a:p>
          <a:p>
            <a:r>
              <a:rPr lang="nl-NL" sz="1700" dirty="0"/>
              <a:t>Eet zo min mogelijk rood en bewerkt vlees</a:t>
            </a:r>
          </a:p>
          <a:p>
            <a:r>
              <a:rPr lang="nl-NL" sz="1700" dirty="0"/>
              <a:t>Meer graanproducten, peulvruchten, groente en fruit eten.</a:t>
            </a:r>
          </a:p>
          <a:p>
            <a:r>
              <a:rPr lang="nl-NL" sz="1700" dirty="0"/>
              <a:t>Zo min mogelijk voedsel verspillen (door op maat te kopen en te koken).</a:t>
            </a:r>
          </a:p>
          <a:p>
            <a:r>
              <a:rPr lang="nl-NL" sz="1700" dirty="0"/>
              <a:t>Zo min mogelijk suikerhoudende dranken en alcohol drinken.</a:t>
            </a:r>
          </a:p>
          <a:p>
            <a:r>
              <a:rPr lang="nl-NL" sz="1700" dirty="0"/>
              <a:t>Ga voor volkoren graanproducten, groente en </a:t>
            </a:r>
            <a:r>
              <a:rPr lang="nl-NL" sz="1700" dirty="0" err="1"/>
              <a:t>fuit</a:t>
            </a:r>
            <a:endParaRPr lang="nl-NL" sz="1700" dirty="0"/>
          </a:p>
          <a:p>
            <a:r>
              <a:rPr lang="nl-NL" sz="1700" dirty="0"/>
              <a:t>Let bij groente en fruit op de herkomst en seizoenen</a:t>
            </a:r>
          </a:p>
        </p:txBody>
      </p:sp>
    </p:spTree>
    <p:extLst>
      <p:ext uri="{BB962C8B-B14F-4D97-AF65-F5344CB8AC3E}">
        <p14:creationId xmlns:p14="http://schemas.microsoft.com/office/powerpoint/2010/main" val="1434822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742690A6-BB98-4F0C-8B6A-9165D49D132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34021" y="643467"/>
            <a:ext cx="9323957"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53411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C799903-48D5-4A31-A1A2-541072D977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8EFFF109-FC58-4FD3-BE05-9775A1310F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6E6E6"/>
            </a:solidFill>
          </a:ln>
          <a:effectLst>
            <a:outerShdw blurRad="508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E1B96AD6-92A9-4273-A62B-96A1C3E0B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p:cNvSpPr>
            <a:spLocks noGrp="1"/>
          </p:cNvSpPr>
          <p:nvPr>
            <p:ph type="title"/>
          </p:nvPr>
        </p:nvSpPr>
        <p:spPr>
          <a:xfrm>
            <a:off x="621792" y="1161288"/>
            <a:ext cx="3602736" cy="4526280"/>
          </a:xfrm>
        </p:spPr>
        <p:txBody>
          <a:bodyPr>
            <a:normAutofit/>
          </a:bodyPr>
          <a:lstStyle/>
          <a:p>
            <a:r>
              <a:rPr lang="nl-NL" sz="3400"/>
              <a:t>Herkomst voedingsmiddelen</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102049"/>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ijdelijke aanduiding voor inhoud 2"/>
          <p:cNvSpPr>
            <a:spLocks noGrp="1"/>
          </p:cNvSpPr>
          <p:nvPr>
            <p:ph idx="1"/>
          </p:nvPr>
        </p:nvSpPr>
        <p:spPr>
          <a:xfrm>
            <a:off x="5434149" y="932688"/>
            <a:ext cx="5916603" cy="4992624"/>
          </a:xfrm>
        </p:spPr>
        <p:txBody>
          <a:bodyPr anchor="ctr">
            <a:normAutofit/>
          </a:bodyPr>
          <a:lstStyle/>
          <a:p>
            <a:pPr marL="0" indent="0">
              <a:buNone/>
            </a:pPr>
            <a:r>
              <a:rPr lang="nl-NL" sz="1900"/>
              <a:t>Voedingsmiddelen kunnen van ver komen maar ook van heel dichtbij</a:t>
            </a:r>
          </a:p>
          <a:p>
            <a:endParaRPr lang="nl-NL" sz="1900"/>
          </a:p>
          <a:p>
            <a:pPr marL="0" indent="0">
              <a:buNone/>
            </a:pPr>
            <a:r>
              <a:rPr lang="nl-NL" sz="1900"/>
              <a:t>Keuringsdienst van Waarde - Kipfilet</a:t>
            </a:r>
          </a:p>
          <a:p>
            <a:pPr marL="0" indent="0">
              <a:buNone/>
            </a:pPr>
            <a:r>
              <a:rPr lang="nl-NL" sz="1900">
                <a:hlinkClick r:id="rId2"/>
              </a:rPr>
              <a:t>https://www.youtube.com/watch?v=D0t7MUiQids</a:t>
            </a:r>
            <a:r>
              <a:rPr lang="nl-NL" sz="1900"/>
              <a:t> </a:t>
            </a:r>
          </a:p>
          <a:p>
            <a:pPr marL="0" indent="0">
              <a:buNone/>
            </a:pPr>
            <a:endParaRPr lang="nl-NL" sz="1900"/>
          </a:p>
          <a:p>
            <a:pPr marL="0" indent="0">
              <a:buNone/>
            </a:pPr>
            <a:r>
              <a:rPr lang="nl-NL" sz="1900"/>
              <a:t>Weet jij waar jouw eten vandaan komt?</a:t>
            </a:r>
          </a:p>
          <a:p>
            <a:pPr marL="0" indent="0">
              <a:buNone/>
            </a:pPr>
            <a:r>
              <a:rPr lang="nl-NL" sz="1900">
                <a:hlinkClick r:id="rId3"/>
              </a:rPr>
              <a:t>http://www.voedingscentrum.nl/nl/nieuws/weet-jij-waar-jouw-eten-vandaan-komt-.aspx</a:t>
            </a:r>
            <a:r>
              <a:rPr lang="nl-NL" sz="1900"/>
              <a:t> </a:t>
            </a:r>
          </a:p>
          <a:p>
            <a:endParaRPr lang="nl-NL" sz="1900"/>
          </a:p>
          <a:p>
            <a:pPr marL="0" indent="0">
              <a:buNone/>
            </a:pPr>
            <a:r>
              <a:rPr lang="nl-NL" sz="1900"/>
              <a:t>Herkomst op etiket</a:t>
            </a:r>
          </a:p>
          <a:p>
            <a:pPr marL="0" indent="0">
              <a:buNone/>
            </a:pPr>
            <a:r>
              <a:rPr lang="nl-NL" sz="1900">
                <a:hlinkClick r:id="rId4"/>
              </a:rPr>
              <a:t>http://www.voedingscentrum.nl/nl/mijn-boodschappen/eten-kopen/etiketten-lezen/hoe-zie-ik-op-het-etiket-waar-een-product-vandaan-komt.aspx</a:t>
            </a:r>
            <a:r>
              <a:rPr lang="nl-NL" sz="1900"/>
              <a:t> </a:t>
            </a:r>
          </a:p>
          <a:p>
            <a:endParaRPr lang="nl-NL" sz="1900"/>
          </a:p>
        </p:txBody>
      </p:sp>
    </p:spTree>
    <p:extLst>
      <p:ext uri="{BB962C8B-B14F-4D97-AF65-F5344CB8AC3E}">
        <p14:creationId xmlns:p14="http://schemas.microsoft.com/office/powerpoint/2010/main" val="13952939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572493" y="238539"/>
            <a:ext cx="11018520" cy="1434415"/>
          </a:xfrm>
        </p:spPr>
        <p:txBody>
          <a:bodyPr anchor="b">
            <a:normAutofit/>
          </a:bodyPr>
          <a:lstStyle/>
          <a:p>
            <a:r>
              <a:rPr lang="nl-NL" sz="5400"/>
              <a:t>Lesdoelen</a:t>
            </a: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idx="1"/>
          </p:nvPr>
        </p:nvSpPr>
        <p:spPr>
          <a:xfrm>
            <a:off x="572493" y="2071316"/>
            <a:ext cx="6713552" cy="4119172"/>
          </a:xfrm>
        </p:spPr>
        <p:txBody>
          <a:bodyPr anchor="t">
            <a:normAutofit/>
          </a:bodyPr>
          <a:lstStyle/>
          <a:p>
            <a:r>
              <a:rPr lang="nl-NL" sz="2200" dirty="0"/>
              <a:t>Je kunt uitleggen wat een duurzame voedselsysteem is</a:t>
            </a:r>
          </a:p>
          <a:p>
            <a:r>
              <a:rPr lang="nl-NL" sz="2200" dirty="0"/>
              <a:t>Je weet wat de voedselafdruk bepaalt</a:t>
            </a:r>
          </a:p>
          <a:p>
            <a:r>
              <a:rPr lang="nl-NL" sz="2200" dirty="0"/>
              <a:t>Je kunt de klimaatbelasting van ons voedsel uitleggen</a:t>
            </a:r>
          </a:p>
          <a:p>
            <a:r>
              <a:rPr lang="nl-NL" sz="2200" dirty="0"/>
              <a:t>Je kunt duurzame aspecten toelichten</a:t>
            </a:r>
          </a:p>
          <a:p>
            <a:endParaRPr lang="nl-NL" sz="2200" dirty="0"/>
          </a:p>
        </p:txBody>
      </p:sp>
      <p:pic>
        <p:nvPicPr>
          <p:cNvPr id="5" name="Picture 2" descr="Afbeeldingsresultaat voor duurzame voeding"/>
          <p:cNvPicPr>
            <a:picLocks noChangeAspect="1" noChangeArrowheads="1"/>
          </p:cNvPicPr>
          <p:nvPr/>
        </p:nvPicPr>
        <p:blipFill rotWithShape="1">
          <a:blip r:embed="rId3">
            <a:extLst>
              <a:ext uri="{28A0092B-C50C-407E-A947-70E740481C1C}">
                <a14:useLocalDpi xmlns:a14="http://schemas.microsoft.com/office/drawing/2010/main" val="0"/>
              </a:ext>
            </a:extLst>
          </a:blip>
          <a:srcRect l="1649" r="2148"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1045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537B233-9CDD-4A90-AABB-A8963DEE4F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el 1">
            <a:extLst>
              <a:ext uri="{FF2B5EF4-FFF2-40B4-BE49-F238E27FC236}">
                <a16:creationId xmlns:a16="http://schemas.microsoft.com/office/drawing/2014/main" id="{603102F3-B222-6D4E-BD27-D1FC59F9ECFC}"/>
              </a:ext>
            </a:extLst>
          </p:cNvPr>
          <p:cNvSpPr>
            <a:spLocks noGrp="1"/>
          </p:cNvSpPr>
          <p:nvPr>
            <p:ph type="title"/>
          </p:nvPr>
        </p:nvSpPr>
        <p:spPr>
          <a:xfrm>
            <a:off x="8153400" y="818457"/>
            <a:ext cx="3322317" cy="2975876"/>
          </a:xfrm>
        </p:spPr>
        <p:txBody>
          <a:bodyPr vert="horz" lIns="91440" tIns="45720" rIns="91440" bIns="45720" rtlCol="0" anchor="b">
            <a:normAutofit/>
          </a:bodyPr>
          <a:lstStyle/>
          <a:p>
            <a:r>
              <a:rPr lang="en-US" sz="4100" kern="1200" dirty="0">
                <a:solidFill>
                  <a:schemeClr val="tx1"/>
                </a:solidFill>
                <a:latin typeface="+mj-lt"/>
                <a:ea typeface="+mj-ea"/>
                <a:cs typeface="+mj-cs"/>
              </a:rPr>
              <a:t>Even </a:t>
            </a:r>
            <a:r>
              <a:rPr lang="en-US" sz="4100" kern="1200" dirty="0" err="1">
                <a:solidFill>
                  <a:schemeClr val="tx1"/>
                </a:solidFill>
                <a:latin typeface="+mj-lt"/>
                <a:ea typeface="+mj-ea"/>
                <a:cs typeface="+mj-cs"/>
              </a:rPr>
              <a:t>kleine</a:t>
            </a:r>
            <a:r>
              <a:rPr lang="en-US" sz="4100" kern="1200" dirty="0">
                <a:solidFill>
                  <a:schemeClr val="tx1"/>
                </a:solidFill>
                <a:latin typeface="+mj-lt"/>
                <a:ea typeface="+mj-ea"/>
                <a:cs typeface="+mj-cs"/>
              </a:rPr>
              <a:t> test  </a:t>
            </a:r>
            <a:r>
              <a:rPr lang="en-US" sz="4100" kern="1200" dirty="0" err="1">
                <a:solidFill>
                  <a:schemeClr val="tx1"/>
                </a:solidFill>
                <a:latin typeface="+mj-lt"/>
                <a:ea typeface="+mj-ea"/>
                <a:cs typeface="+mj-cs"/>
              </a:rPr>
              <a:t>aangaande</a:t>
            </a:r>
            <a:r>
              <a:rPr lang="en-US" sz="4100" kern="1200" dirty="0">
                <a:solidFill>
                  <a:schemeClr val="tx1"/>
                </a:solidFill>
                <a:latin typeface="+mj-lt"/>
                <a:ea typeface="+mj-ea"/>
                <a:cs typeface="+mj-cs"/>
              </a:rPr>
              <a:t> </a:t>
            </a:r>
            <a:r>
              <a:rPr lang="en-US" sz="4100" kern="1200" dirty="0" err="1">
                <a:solidFill>
                  <a:schemeClr val="tx1"/>
                </a:solidFill>
                <a:latin typeface="+mj-lt"/>
                <a:ea typeface="+mj-ea"/>
                <a:cs typeface="+mj-cs"/>
              </a:rPr>
              <a:t>jullie</a:t>
            </a:r>
            <a:r>
              <a:rPr lang="en-US" sz="4100" kern="1200" dirty="0">
                <a:solidFill>
                  <a:schemeClr val="tx1"/>
                </a:solidFill>
                <a:latin typeface="+mj-lt"/>
                <a:ea typeface="+mj-ea"/>
                <a:cs typeface="+mj-cs"/>
              </a:rPr>
              <a:t> </a:t>
            </a:r>
            <a:r>
              <a:rPr lang="en-US" sz="4100" kern="1200" dirty="0" err="1">
                <a:solidFill>
                  <a:schemeClr val="tx1"/>
                </a:solidFill>
                <a:latin typeface="+mj-lt"/>
                <a:ea typeface="+mj-ea"/>
                <a:cs typeface="+mj-cs"/>
              </a:rPr>
              <a:t>gezondheid</a:t>
            </a:r>
            <a:r>
              <a:rPr lang="en-US" sz="4100" kern="1200" dirty="0">
                <a:solidFill>
                  <a:schemeClr val="tx1"/>
                </a:solidFill>
                <a:latin typeface="+mj-lt"/>
                <a:ea typeface="+mj-ea"/>
                <a:cs typeface="+mj-cs"/>
              </a:rPr>
              <a:t> </a:t>
            </a:r>
          </a:p>
        </p:txBody>
      </p:sp>
      <p:pic>
        <p:nvPicPr>
          <p:cNvPr id="5" name="Tijdelijke aanduiding voor inhoud 4">
            <a:extLst>
              <a:ext uri="{FF2B5EF4-FFF2-40B4-BE49-F238E27FC236}">
                <a16:creationId xmlns:a16="http://schemas.microsoft.com/office/drawing/2014/main" id="{4D3964D3-6B45-B04F-9E70-2D97AF1002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6280" y="645193"/>
            <a:ext cx="6436548" cy="5567614"/>
          </a:xfrm>
          <a:prstGeom prst="rect">
            <a:avLst/>
          </a:prstGeom>
        </p:spPr>
      </p:pic>
      <p:cxnSp>
        <p:nvCxnSpPr>
          <p:cNvPr id="12" name="Straight Connector 11">
            <a:extLst>
              <a:ext uri="{FF2B5EF4-FFF2-40B4-BE49-F238E27FC236}">
                <a16:creationId xmlns:a16="http://schemas.microsoft.com/office/drawing/2014/main" id="{040575EE-C594-4566-BC00-663004E52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617861"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5497692"/>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572493" y="238539"/>
            <a:ext cx="11018520" cy="1434415"/>
          </a:xfrm>
        </p:spPr>
        <p:txBody>
          <a:bodyPr anchor="b">
            <a:normAutofit/>
          </a:bodyPr>
          <a:lstStyle/>
          <a:p>
            <a:r>
              <a:rPr lang="nl-NL" sz="5400" dirty="0"/>
              <a:t>Opdracht</a:t>
            </a:r>
          </a:p>
        </p:txBody>
      </p:sp>
      <p:sp>
        <p:nvSpPr>
          <p:cNvPr id="1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idx="1"/>
          </p:nvPr>
        </p:nvSpPr>
        <p:spPr>
          <a:xfrm>
            <a:off x="572493" y="2071316"/>
            <a:ext cx="6713552" cy="4119172"/>
          </a:xfrm>
        </p:spPr>
        <p:txBody>
          <a:bodyPr anchor="t">
            <a:normAutofit/>
          </a:bodyPr>
          <a:lstStyle/>
          <a:p>
            <a:r>
              <a:rPr lang="nl-NL" sz="2200" dirty="0"/>
              <a:t>Wat bepaalt jouw voedselafdruk?</a:t>
            </a:r>
          </a:p>
          <a:p>
            <a:r>
              <a:rPr lang="nl-NL" sz="2200" dirty="0"/>
              <a:t>Hoeveel water en land voor jouw voedsel/</a:t>
            </a:r>
          </a:p>
          <a:p>
            <a:r>
              <a:rPr lang="nl-NL" sz="2200" dirty="0"/>
              <a:t>Wat zou je anders kunnen doen?</a:t>
            </a:r>
          </a:p>
          <a:p>
            <a:endParaRPr lang="nl-NL" sz="2200" dirty="0"/>
          </a:p>
        </p:txBody>
      </p:sp>
      <p:pic>
        <p:nvPicPr>
          <p:cNvPr id="5" name="Picture 2" descr="Persoon die over een oppervlak loopt dat is bedekt met bladeren"/>
          <p:cNvPicPr>
            <a:picLocks noChangeAspect="1" noChangeArrowheads="1"/>
          </p:cNvPicPr>
          <p:nvPr/>
        </p:nvPicPr>
        <p:blipFill>
          <a:blip r:embed="rId3">
            <a:extLst>
              <a:ext uri="{28A0092B-C50C-407E-A947-70E740481C1C}">
                <a14:useLocalDpi xmlns:a14="http://schemas.microsoft.com/office/drawing/2010/main" val="0"/>
              </a:ext>
            </a:extLst>
          </a:blip>
          <a:srcRect l="17912" r="1791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40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Afbeelding 3"/>
          <p:cNvPicPr>
            <a:picLocks noChangeAspect="1"/>
          </p:cNvPicPr>
          <p:nvPr/>
        </p:nvPicPr>
        <p:blipFill rotWithShape="1">
          <a:blip r:embed="rId3"/>
          <a:srcRect t="7493" b="9787"/>
          <a:stretch/>
        </p:blipFill>
        <p:spPr>
          <a:xfrm>
            <a:off x="-1" y="10"/>
            <a:ext cx="12192000" cy="6857990"/>
          </a:xfrm>
          <a:prstGeom prst="rect">
            <a:avLst/>
          </a:prstGeom>
        </p:spPr>
      </p:pic>
      <p:sp>
        <p:nvSpPr>
          <p:cNvPr id="10"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el 1"/>
          <p:cNvSpPr>
            <a:spLocks noGrp="1"/>
          </p:cNvSpPr>
          <p:nvPr>
            <p:ph type="title"/>
          </p:nvPr>
        </p:nvSpPr>
        <p:spPr>
          <a:xfrm>
            <a:off x="709448" y="1913950"/>
            <a:ext cx="4204137" cy="1342754"/>
          </a:xfrm>
        </p:spPr>
        <p:txBody>
          <a:bodyPr>
            <a:normAutofit/>
          </a:bodyPr>
          <a:lstStyle/>
          <a:p>
            <a:pPr algn="ctr"/>
            <a:r>
              <a:rPr lang="nl-NL" sz="3600"/>
              <a:t>Duurzaam voedselsysteem</a:t>
            </a:r>
          </a:p>
        </p:txBody>
      </p:sp>
      <p:cxnSp>
        <p:nvCxnSpPr>
          <p:cNvPr id="12" name="Straight Connector 11">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Tijdelijke aanduiding voor inhoud 2"/>
          <p:cNvSpPr>
            <a:spLocks noGrp="1"/>
          </p:cNvSpPr>
          <p:nvPr>
            <p:ph idx="1"/>
          </p:nvPr>
        </p:nvSpPr>
        <p:spPr>
          <a:xfrm>
            <a:off x="525516" y="3417573"/>
            <a:ext cx="4593021" cy="2619839"/>
          </a:xfrm>
        </p:spPr>
        <p:txBody>
          <a:bodyPr anchor="ctr">
            <a:normAutofit/>
          </a:bodyPr>
          <a:lstStyle/>
          <a:p>
            <a:pPr marL="0" indent="0">
              <a:buNone/>
            </a:pPr>
            <a:r>
              <a:rPr lang="nl-NL" sz="1800"/>
              <a:t>Een duurzaam voedselsysteem voorziet in de voedingsbehoefte van alle mensen, nu en in de toekomst, en beschermt tegelijkertijd de ecologische systemen op aarde. </a:t>
            </a:r>
          </a:p>
          <a:p>
            <a:pPr marL="0" indent="0">
              <a:buNone/>
            </a:pPr>
            <a:r>
              <a:rPr lang="nl-NL" sz="1800"/>
              <a:t>Het huidige voedselsysteem is niet duurzaam.</a:t>
            </a:r>
          </a:p>
        </p:txBody>
      </p:sp>
    </p:spTree>
    <p:extLst>
      <p:ext uri="{BB962C8B-B14F-4D97-AF65-F5344CB8AC3E}">
        <p14:creationId xmlns:p14="http://schemas.microsoft.com/office/powerpoint/2010/main" val="2569046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572493" y="238539"/>
            <a:ext cx="11018520" cy="1434415"/>
          </a:xfrm>
        </p:spPr>
        <p:txBody>
          <a:bodyPr anchor="b">
            <a:normAutofit/>
          </a:bodyPr>
          <a:lstStyle/>
          <a:p>
            <a:r>
              <a:rPr lang="nl-NL" sz="5000"/>
              <a:t>Voedselafdruk, waar komt het vandaan?</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jdelijke aanduiding voor inhoud 5"/>
          <p:cNvSpPr>
            <a:spLocks noGrp="1"/>
          </p:cNvSpPr>
          <p:nvPr>
            <p:ph idx="1"/>
          </p:nvPr>
        </p:nvSpPr>
        <p:spPr>
          <a:xfrm>
            <a:off x="572493" y="2071316"/>
            <a:ext cx="6713552" cy="4119172"/>
          </a:xfrm>
        </p:spPr>
        <p:txBody>
          <a:bodyPr anchor="t">
            <a:normAutofit/>
          </a:bodyPr>
          <a:lstStyle/>
          <a:p>
            <a:r>
              <a:rPr lang="nl-NL" sz="1900"/>
              <a:t>Concept stamt uit de jaren 90</a:t>
            </a:r>
          </a:p>
          <a:p>
            <a:r>
              <a:rPr lang="nl-NL" sz="1900"/>
              <a:t>Global Footprint Network</a:t>
            </a:r>
          </a:p>
          <a:p>
            <a:pPr lvl="1"/>
            <a:r>
              <a:rPr lang="nl-NL" sz="1900"/>
              <a:t>Non-profitorganisatie</a:t>
            </a:r>
          </a:p>
          <a:p>
            <a:pPr lvl="2"/>
            <a:r>
              <a:rPr lang="nl-NL" sz="1900">
                <a:sym typeface="Wingdings" panose="05000000000000000000" pitchFamily="2" charset="2"/>
              </a:rPr>
              <a:t>Ontwikkelen  wetenschap, meten van duurzaamheid</a:t>
            </a:r>
            <a:endParaRPr lang="nl-NL" sz="1900"/>
          </a:p>
          <a:p>
            <a:r>
              <a:rPr lang="nl-NL" sz="1900"/>
              <a:t>Andere naam</a:t>
            </a:r>
          </a:p>
          <a:p>
            <a:pPr lvl="1"/>
            <a:r>
              <a:rPr lang="nl-NL" sz="1900"/>
              <a:t>Mondiale voetafdruk of ecologische voetafdruk</a:t>
            </a:r>
          </a:p>
          <a:p>
            <a:pPr lvl="1"/>
            <a:r>
              <a:rPr lang="nl-NL" sz="1900"/>
              <a:t>Inzichtelijk maken milieu-impact van ons voedingspatroon</a:t>
            </a:r>
          </a:p>
          <a:p>
            <a:pPr lvl="2"/>
            <a:r>
              <a:rPr lang="nl-NL" sz="1900"/>
              <a:t>Hoeveel land en water is er nodig </a:t>
            </a:r>
            <a:r>
              <a:rPr lang="nl-NL" sz="1900">
                <a:sym typeface="Wingdings" panose="05000000000000000000" pitchFamily="2" charset="2"/>
              </a:rPr>
              <a:t> productie jouw eten</a:t>
            </a:r>
          </a:p>
          <a:p>
            <a:pPr lvl="2"/>
            <a:r>
              <a:rPr lang="nl-NL" sz="1900">
                <a:sym typeface="Wingdings" panose="05000000000000000000" pitchFamily="2" charset="2"/>
              </a:rPr>
              <a:t>In verhouding met beschikbaarheid ruimte en zoetwater</a:t>
            </a:r>
          </a:p>
          <a:p>
            <a:pPr lvl="2"/>
            <a:endParaRPr lang="nl-NL" sz="1900"/>
          </a:p>
          <a:p>
            <a:pPr lvl="1"/>
            <a:endParaRPr lang="nl-NL" sz="1900"/>
          </a:p>
          <a:p>
            <a:pPr lvl="1"/>
            <a:endParaRPr lang="nl-NL" sz="1900"/>
          </a:p>
        </p:txBody>
      </p:sp>
      <p:pic>
        <p:nvPicPr>
          <p:cNvPr id="7" name="Tijdelijke aanduiding voor inhoud 3"/>
          <p:cNvPicPr>
            <a:picLocks noChangeAspect="1"/>
          </p:cNvPicPr>
          <p:nvPr/>
        </p:nvPicPr>
        <p:blipFill rotWithShape="1">
          <a:blip r:embed="rId2" cstate="print">
            <a:extLst>
              <a:ext uri="{28A0092B-C50C-407E-A947-70E740481C1C}">
                <a14:useLocalDpi xmlns:a14="http://schemas.microsoft.com/office/drawing/2010/main" val="0"/>
              </a:ext>
            </a:extLst>
          </a:blip>
          <a:srcRect l="8408" r="12672" b="2"/>
          <a:stretch/>
        </p:blipFill>
        <p:spPr>
          <a:xfrm>
            <a:off x="7675658" y="2093976"/>
            <a:ext cx="3941064" cy="4096512"/>
          </a:xfrm>
          <a:prstGeom prst="rect">
            <a:avLst/>
          </a:prstGeom>
        </p:spPr>
      </p:pic>
    </p:spTree>
    <p:extLst>
      <p:ext uri="{BB962C8B-B14F-4D97-AF65-F5344CB8AC3E}">
        <p14:creationId xmlns:p14="http://schemas.microsoft.com/office/powerpoint/2010/main" val="582577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630936" y="640080"/>
            <a:ext cx="4818888" cy="1481328"/>
          </a:xfrm>
        </p:spPr>
        <p:txBody>
          <a:bodyPr anchor="b">
            <a:normAutofit/>
          </a:bodyPr>
          <a:lstStyle/>
          <a:p>
            <a:r>
              <a:rPr lang="nl-NL" sz="5400"/>
              <a:t>Voedselafdruk</a:t>
            </a:r>
          </a:p>
        </p:txBody>
      </p:sp>
      <p:sp>
        <p:nvSpPr>
          <p:cNvPr id="12"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idx="1"/>
          </p:nvPr>
        </p:nvSpPr>
        <p:spPr>
          <a:xfrm>
            <a:off x="630936" y="2660904"/>
            <a:ext cx="4818888" cy="3547872"/>
          </a:xfrm>
        </p:spPr>
        <p:txBody>
          <a:bodyPr anchor="t">
            <a:normAutofit/>
          </a:bodyPr>
          <a:lstStyle/>
          <a:p>
            <a:r>
              <a:rPr lang="nl-NL" sz="1700"/>
              <a:t>Deze afdruk meet hoeveel aarde (water/land) er voor jou nodig is.</a:t>
            </a:r>
          </a:p>
          <a:p>
            <a:r>
              <a:rPr lang="nl-NL" sz="1700"/>
              <a:t>Je kijkt naar:</a:t>
            </a:r>
          </a:p>
          <a:p>
            <a:pPr lvl="1"/>
            <a:r>
              <a:rPr lang="nl-NL" sz="1700"/>
              <a:t>Ruimte om te wonen</a:t>
            </a:r>
          </a:p>
          <a:p>
            <a:pPr lvl="1"/>
            <a:r>
              <a:rPr lang="nl-NL" sz="1700"/>
              <a:t>Voedsel te verbouwen</a:t>
            </a:r>
          </a:p>
          <a:p>
            <a:pPr lvl="1"/>
            <a:r>
              <a:rPr lang="nl-NL" sz="1700"/>
              <a:t>Energie op te wekken</a:t>
            </a:r>
          </a:p>
          <a:p>
            <a:pPr lvl="1"/>
            <a:r>
              <a:rPr lang="nl-NL" sz="1700"/>
              <a:t>Industrie</a:t>
            </a:r>
          </a:p>
          <a:p>
            <a:pPr lvl="1"/>
            <a:r>
              <a:rPr lang="nl-NL" sz="1700"/>
              <a:t>Afvalverwerking</a:t>
            </a:r>
          </a:p>
          <a:p>
            <a:pPr lvl="1"/>
            <a:r>
              <a:rPr lang="nl-NL" sz="1700"/>
              <a:t>Recreatie</a:t>
            </a:r>
          </a:p>
          <a:p>
            <a:r>
              <a:rPr lang="nl-NL" sz="1700"/>
              <a:t>Kort </a:t>
            </a:r>
            <a:r>
              <a:rPr lang="nl-NL" sz="1700">
                <a:sym typeface="Wingdings" panose="05000000000000000000" pitchFamily="2" charset="2"/>
              </a:rPr>
              <a:t> hoe groter de afdruk  hoe grotere belasting klimaat en milieu</a:t>
            </a:r>
          </a:p>
          <a:p>
            <a:endParaRPr lang="nl-NL" sz="1700"/>
          </a:p>
          <a:p>
            <a:pPr marL="0" indent="0">
              <a:buNone/>
            </a:pPr>
            <a:endParaRPr lang="nl-NL" sz="1700"/>
          </a:p>
          <a:p>
            <a:pPr marL="0" indent="0">
              <a:buNone/>
            </a:pPr>
            <a:endParaRPr lang="nl-NL" sz="1700"/>
          </a:p>
          <a:p>
            <a:pPr marL="0" indent="0">
              <a:buNone/>
            </a:pPr>
            <a:endParaRPr lang="nl-NL" sz="1700"/>
          </a:p>
        </p:txBody>
      </p:sp>
      <p:pic>
        <p:nvPicPr>
          <p:cNvPr id="5" name="Tijdelijke aanduiding voor inhoud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9048" y="1189898"/>
            <a:ext cx="5458968" cy="4478204"/>
          </a:xfrm>
          <a:prstGeom prst="rect">
            <a:avLst/>
          </a:prstGeom>
        </p:spPr>
      </p:pic>
    </p:spTree>
    <p:extLst>
      <p:ext uri="{BB962C8B-B14F-4D97-AF65-F5344CB8AC3E}">
        <p14:creationId xmlns:p14="http://schemas.microsoft.com/office/powerpoint/2010/main" val="838219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572493" y="238539"/>
            <a:ext cx="11018520" cy="1434415"/>
          </a:xfrm>
        </p:spPr>
        <p:txBody>
          <a:bodyPr anchor="b">
            <a:normAutofit/>
          </a:bodyPr>
          <a:lstStyle/>
          <a:p>
            <a:r>
              <a:rPr lang="nl-NL" sz="5400"/>
              <a:t>Voedselafdruk</a:t>
            </a:r>
          </a:p>
        </p:txBody>
      </p:sp>
      <p:sp>
        <p:nvSpPr>
          <p:cNvPr id="13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jdelijke aanduiding voor inhoud 3">
            <a:extLst>
              <a:ext uri="{FF2B5EF4-FFF2-40B4-BE49-F238E27FC236}">
                <a16:creationId xmlns:a16="http://schemas.microsoft.com/office/drawing/2014/main" id="{55CAB1A1-E61F-1B4B-ACEE-A3861100CA4E}"/>
              </a:ext>
            </a:extLst>
          </p:cNvPr>
          <p:cNvSpPr>
            <a:spLocks noGrp="1"/>
          </p:cNvSpPr>
          <p:nvPr>
            <p:ph idx="1"/>
          </p:nvPr>
        </p:nvSpPr>
        <p:spPr>
          <a:xfrm>
            <a:off x="572493" y="2071316"/>
            <a:ext cx="6713552" cy="4119172"/>
          </a:xfrm>
        </p:spPr>
        <p:txBody>
          <a:bodyPr anchor="t">
            <a:normAutofit/>
          </a:bodyPr>
          <a:lstStyle/>
          <a:p>
            <a:r>
              <a:rPr lang="nl-NL" sz="2200">
                <a:hlinkClick r:id="rId3"/>
              </a:rPr>
              <a:t>Voedselafdruk filmpje</a:t>
            </a:r>
            <a:endParaRPr lang="nl-NL" sz="2200"/>
          </a:p>
          <a:p>
            <a:r>
              <a:rPr lang="nl-NL" sz="2200">
                <a:hlinkClick r:id="rId4"/>
              </a:rPr>
              <a:t>https://www.voedingscentrum.nl/voedselafdruk</a:t>
            </a:r>
            <a:endParaRPr lang="nl-NL" sz="2200"/>
          </a:p>
          <a:p>
            <a:endParaRPr lang="nl-NL" sz="2200"/>
          </a:p>
          <a:p>
            <a:pPr marL="0" indent="0">
              <a:buNone/>
            </a:pPr>
            <a:endParaRPr lang="nl-NL" sz="2200"/>
          </a:p>
          <a:p>
            <a:endParaRPr lang="nl-NL" sz="2200"/>
          </a:p>
          <a:p>
            <a:endParaRPr lang="nl-NL" sz="2200"/>
          </a:p>
        </p:txBody>
      </p:sp>
      <p:pic>
        <p:nvPicPr>
          <p:cNvPr id="1026" name="Picture 2" descr="https://www.voedingscentrum.nl/Assets/Uploads/voedingscentrum/Images/Consumenten/Mijn%20boodschappen/Duurzamer%20eten/Illustratie_voedselafdruk_def_72dpi.gif"/>
          <p:cNvPicPr>
            <a:picLocks noChangeAspect="1" noChangeArrowheads="1"/>
          </p:cNvPicPr>
          <p:nvPr/>
        </p:nvPicPr>
        <p:blipFill rotWithShape="1">
          <a:blip r:embed="rId5">
            <a:extLst>
              <a:ext uri="{28A0092B-C50C-407E-A947-70E740481C1C}">
                <a14:useLocalDpi xmlns:a14="http://schemas.microsoft.com/office/drawing/2010/main" val="0"/>
              </a:ext>
            </a:extLst>
          </a:blip>
          <a:srcRect l="8408" r="12672" b="2"/>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918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00EDD19-6802-4EC3-95CE-CFFAB042CF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p:cNvSpPr>
            <a:spLocks noGrp="1"/>
          </p:cNvSpPr>
          <p:nvPr>
            <p:ph type="title"/>
          </p:nvPr>
        </p:nvSpPr>
        <p:spPr>
          <a:xfrm>
            <a:off x="838200" y="365125"/>
            <a:ext cx="10515600" cy="1325563"/>
          </a:xfrm>
        </p:spPr>
        <p:txBody>
          <a:bodyPr>
            <a:normAutofit/>
          </a:bodyPr>
          <a:lstStyle/>
          <a:p>
            <a:r>
              <a:rPr lang="nl-NL" sz="5400"/>
              <a:t>Klimaatbelasting</a:t>
            </a:r>
          </a:p>
        </p:txBody>
      </p:sp>
      <p:sp>
        <p:nvSpPr>
          <p:cNvPr id="24" name="sketch line">
            <a:extLst>
              <a:ext uri="{FF2B5EF4-FFF2-40B4-BE49-F238E27FC236}">
                <a16:creationId xmlns:a16="http://schemas.microsoft.com/office/drawing/2014/main" id="{DB17E863-922E-4C26-BD64-E8FD41D286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9036" y="1677373"/>
            <a:ext cx="10853928" cy="18288"/>
          </a:xfrm>
          <a:custGeom>
            <a:avLst/>
            <a:gdLst>
              <a:gd name="connsiteX0" fmla="*/ 0 w 10853928"/>
              <a:gd name="connsiteY0" fmla="*/ 0 h 18288"/>
              <a:gd name="connsiteX1" fmla="*/ 461292 w 10853928"/>
              <a:gd name="connsiteY1" fmla="*/ 0 h 18288"/>
              <a:gd name="connsiteX2" fmla="*/ 1139662 w 10853928"/>
              <a:gd name="connsiteY2" fmla="*/ 0 h 18288"/>
              <a:gd name="connsiteX3" fmla="*/ 1926572 w 10853928"/>
              <a:gd name="connsiteY3" fmla="*/ 0 h 18288"/>
              <a:gd name="connsiteX4" fmla="*/ 2279325 w 10853928"/>
              <a:gd name="connsiteY4" fmla="*/ 0 h 18288"/>
              <a:gd name="connsiteX5" fmla="*/ 2632078 w 10853928"/>
              <a:gd name="connsiteY5" fmla="*/ 0 h 18288"/>
              <a:gd name="connsiteX6" fmla="*/ 3527527 w 10853928"/>
              <a:gd name="connsiteY6" fmla="*/ 0 h 18288"/>
              <a:gd name="connsiteX7" fmla="*/ 4205897 w 10853928"/>
              <a:gd name="connsiteY7" fmla="*/ 0 h 18288"/>
              <a:gd name="connsiteX8" fmla="*/ 4558650 w 10853928"/>
              <a:gd name="connsiteY8" fmla="*/ 0 h 18288"/>
              <a:gd name="connsiteX9" fmla="*/ 5237020 w 10853928"/>
              <a:gd name="connsiteY9" fmla="*/ 0 h 18288"/>
              <a:gd name="connsiteX10" fmla="*/ 6132469 w 10853928"/>
              <a:gd name="connsiteY10" fmla="*/ 0 h 18288"/>
              <a:gd name="connsiteX11" fmla="*/ 6702301 w 10853928"/>
              <a:gd name="connsiteY11" fmla="*/ 0 h 18288"/>
              <a:gd name="connsiteX12" fmla="*/ 7272132 w 10853928"/>
              <a:gd name="connsiteY12" fmla="*/ 0 h 18288"/>
              <a:gd name="connsiteX13" fmla="*/ 7950502 w 10853928"/>
              <a:gd name="connsiteY13" fmla="*/ 0 h 18288"/>
              <a:gd name="connsiteX14" fmla="*/ 8737412 w 10853928"/>
              <a:gd name="connsiteY14" fmla="*/ 0 h 18288"/>
              <a:gd name="connsiteX15" fmla="*/ 9524322 w 10853928"/>
              <a:gd name="connsiteY15" fmla="*/ 0 h 18288"/>
              <a:gd name="connsiteX16" fmla="*/ 10853928 w 10853928"/>
              <a:gd name="connsiteY16" fmla="*/ 0 h 18288"/>
              <a:gd name="connsiteX17" fmla="*/ 10853928 w 10853928"/>
              <a:gd name="connsiteY17" fmla="*/ 18288 h 18288"/>
              <a:gd name="connsiteX18" fmla="*/ 10392636 w 10853928"/>
              <a:gd name="connsiteY18" fmla="*/ 18288 h 18288"/>
              <a:gd name="connsiteX19" fmla="*/ 9497187 w 10853928"/>
              <a:gd name="connsiteY19" fmla="*/ 18288 h 18288"/>
              <a:gd name="connsiteX20" fmla="*/ 8818817 w 10853928"/>
              <a:gd name="connsiteY20" fmla="*/ 18288 h 18288"/>
              <a:gd name="connsiteX21" fmla="*/ 8466064 w 10853928"/>
              <a:gd name="connsiteY21" fmla="*/ 18288 h 18288"/>
              <a:gd name="connsiteX22" fmla="*/ 7787693 w 10853928"/>
              <a:gd name="connsiteY22" fmla="*/ 18288 h 18288"/>
              <a:gd name="connsiteX23" fmla="*/ 7217862 w 10853928"/>
              <a:gd name="connsiteY23" fmla="*/ 18288 h 18288"/>
              <a:gd name="connsiteX24" fmla="*/ 6648031 w 10853928"/>
              <a:gd name="connsiteY24" fmla="*/ 18288 h 18288"/>
              <a:gd name="connsiteX25" fmla="*/ 6078200 w 10853928"/>
              <a:gd name="connsiteY25" fmla="*/ 18288 h 18288"/>
              <a:gd name="connsiteX26" fmla="*/ 5508368 w 10853928"/>
              <a:gd name="connsiteY26" fmla="*/ 18288 h 18288"/>
              <a:gd name="connsiteX27" fmla="*/ 4721459 w 10853928"/>
              <a:gd name="connsiteY27" fmla="*/ 18288 h 18288"/>
              <a:gd name="connsiteX28" fmla="*/ 4043088 w 10853928"/>
              <a:gd name="connsiteY28" fmla="*/ 18288 h 18288"/>
              <a:gd name="connsiteX29" fmla="*/ 3690336 w 10853928"/>
              <a:gd name="connsiteY29" fmla="*/ 18288 h 18288"/>
              <a:gd name="connsiteX30" fmla="*/ 3120504 w 10853928"/>
              <a:gd name="connsiteY30" fmla="*/ 18288 h 18288"/>
              <a:gd name="connsiteX31" fmla="*/ 2333595 w 10853928"/>
              <a:gd name="connsiteY31" fmla="*/ 18288 h 18288"/>
              <a:gd name="connsiteX32" fmla="*/ 1872303 w 10853928"/>
              <a:gd name="connsiteY32" fmla="*/ 18288 h 18288"/>
              <a:gd name="connsiteX33" fmla="*/ 976854 w 10853928"/>
              <a:gd name="connsiteY33" fmla="*/ 18288 h 18288"/>
              <a:gd name="connsiteX34" fmla="*/ 0 w 10853928"/>
              <a:gd name="connsiteY34" fmla="*/ 18288 h 18288"/>
              <a:gd name="connsiteX35" fmla="*/ 0 w 10853928"/>
              <a:gd name="connsiteY35"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853928" h="18288" fill="none" extrusionOk="0">
                <a:moveTo>
                  <a:pt x="0" y="0"/>
                </a:moveTo>
                <a:cubicBezTo>
                  <a:pt x="146993" y="-19076"/>
                  <a:pt x="347684" y="-4790"/>
                  <a:pt x="461292" y="0"/>
                </a:cubicBezTo>
                <a:cubicBezTo>
                  <a:pt x="574900" y="4790"/>
                  <a:pt x="808367" y="19821"/>
                  <a:pt x="1139662" y="0"/>
                </a:cubicBezTo>
                <a:cubicBezTo>
                  <a:pt x="1470957" y="-19821"/>
                  <a:pt x="1627405" y="5721"/>
                  <a:pt x="1926572" y="0"/>
                </a:cubicBezTo>
                <a:cubicBezTo>
                  <a:pt x="2225739" y="-5721"/>
                  <a:pt x="2137730" y="-3235"/>
                  <a:pt x="2279325" y="0"/>
                </a:cubicBezTo>
                <a:cubicBezTo>
                  <a:pt x="2420920" y="3235"/>
                  <a:pt x="2456518" y="9685"/>
                  <a:pt x="2632078" y="0"/>
                </a:cubicBezTo>
                <a:cubicBezTo>
                  <a:pt x="2807638" y="-9685"/>
                  <a:pt x="3211516" y="-43007"/>
                  <a:pt x="3527527" y="0"/>
                </a:cubicBezTo>
                <a:cubicBezTo>
                  <a:pt x="3843538" y="43007"/>
                  <a:pt x="4058833" y="22042"/>
                  <a:pt x="4205897" y="0"/>
                </a:cubicBezTo>
                <a:cubicBezTo>
                  <a:pt x="4352961" y="-22042"/>
                  <a:pt x="4474805" y="-11846"/>
                  <a:pt x="4558650" y="0"/>
                </a:cubicBezTo>
                <a:cubicBezTo>
                  <a:pt x="4642495" y="11846"/>
                  <a:pt x="5041928" y="-6069"/>
                  <a:pt x="5237020" y="0"/>
                </a:cubicBezTo>
                <a:cubicBezTo>
                  <a:pt x="5432112" y="6069"/>
                  <a:pt x="5943266" y="-17479"/>
                  <a:pt x="6132469" y="0"/>
                </a:cubicBezTo>
                <a:cubicBezTo>
                  <a:pt x="6321672" y="17479"/>
                  <a:pt x="6483872" y="26234"/>
                  <a:pt x="6702301" y="0"/>
                </a:cubicBezTo>
                <a:cubicBezTo>
                  <a:pt x="6920730" y="-26234"/>
                  <a:pt x="6991194" y="-15156"/>
                  <a:pt x="7272132" y="0"/>
                </a:cubicBezTo>
                <a:cubicBezTo>
                  <a:pt x="7553070" y="15156"/>
                  <a:pt x="7684444" y="-32961"/>
                  <a:pt x="7950502" y="0"/>
                </a:cubicBezTo>
                <a:cubicBezTo>
                  <a:pt x="8216560" y="32961"/>
                  <a:pt x="8493290" y="-10491"/>
                  <a:pt x="8737412" y="0"/>
                </a:cubicBezTo>
                <a:cubicBezTo>
                  <a:pt x="8981534" y="10491"/>
                  <a:pt x="9191586" y="-13899"/>
                  <a:pt x="9524322" y="0"/>
                </a:cubicBezTo>
                <a:cubicBezTo>
                  <a:pt x="9857058" y="13899"/>
                  <a:pt x="10297509" y="7485"/>
                  <a:pt x="10853928" y="0"/>
                </a:cubicBezTo>
                <a:cubicBezTo>
                  <a:pt x="10854574" y="4451"/>
                  <a:pt x="10854418" y="9226"/>
                  <a:pt x="10853928" y="18288"/>
                </a:cubicBezTo>
                <a:cubicBezTo>
                  <a:pt x="10691638" y="28522"/>
                  <a:pt x="10574319" y="29578"/>
                  <a:pt x="10392636" y="18288"/>
                </a:cubicBezTo>
                <a:cubicBezTo>
                  <a:pt x="10210953" y="6998"/>
                  <a:pt x="9836277" y="-16742"/>
                  <a:pt x="9497187" y="18288"/>
                </a:cubicBezTo>
                <a:cubicBezTo>
                  <a:pt x="9158097" y="53318"/>
                  <a:pt x="9119479" y="30714"/>
                  <a:pt x="8818817" y="18288"/>
                </a:cubicBezTo>
                <a:cubicBezTo>
                  <a:pt x="8518155" y="5863"/>
                  <a:pt x="8640037" y="6483"/>
                  <a:pt x="8466064" y="18288"/>
                </a:cubicBezTo>
                <a:cubicBezTo>
                  <a:pt x="8292091" y="30093"/>
                  <a:pt x="7997656" y="18914"/>
                  <a:pt x="7787693" y="18288"/>
                </a:cubicBezTo>
                <a:cubicBezTo>
                  <a:pt x="7577730" y="17662"/>
                  <a:pt x="7412468" y="21416"/>
                  <a:pt x="7217862" y="18288"/>
                </a:cubicBezTo>
                <a:cubicBezTo>
                  <a:pt x="7023256" y="15160"/>
                  <a:pt x="6898018" y="14824"/>
                  <a:pt x="6648031" y="18288"/>
                </a:cubicBezTo>
                <a:cubicBezTo>
                  <a:pt x="6398044" y="21752"/>
                  <a:pt x="6254402" y="38625"/>
                  <a:pt x="6078200" y="18288"/>
                </a:cubicBezTo>
                <a:cubicBezTo>
                  <a:pt x="5901998" y="-2049"/>
                  <a:pt x="5622886" y="3213"/>
                  <a:pt x="5508368" y="18288"/>
                </a:cubicBezTo>
                <a:cubicBezTo>
                  <a:pt x="5393850" y="33363"/>
                  <a:pt x="5036260" y="26830"/>
                  <a:pt x="4721459" y="18288"/>
                </a:cubicBezTo>
                <a:cubicBezTo>
                  <a:pt x="4406658" y="9746"/>
                  <a:pt x="4239221" y="41551"/>
                  <a:pt x="4043088" y="18288"/>
                </a:cubicBezTo>
                <a:cubicBezTo>
                  <a:pt x="3846955" y="-4975"/>
                  <a:pt x="3818802" y="34658"/>
                  <a:pt x="3690336" y="18288"/>
                </a:cubicBezTo>
                <a:cubicBezTo>
                  <a:pt x="3561870" y="1918"/>
                  <a:pt x="3265491" y="42194"/>
                  <a:pt x="3120504" y="18288"/>
                </a:cubicBezTo>
                <a:cubicBezTo>
                  <a:pt x="2975517" y="-5618"/>
                  <a:pt x="2720254" y="36673"/>
                  <a:pt x="2333595" y="18288"/>
                </a:cubicBezTo>
                <a:cubicBezTo>
                  <a:pt x="1946936" y="-97"/>
                  <a:pt x="2097241" y="5776"/>
                  <a:pt x="1872303" y="18288"/>
                </a:cubicBezTo>
                <a:cubicBezTo>
                  <a:pt x="1647365" y="30800"/>
                  <a:pt x="1282708" y="45380"/>
                  <a:pt x="976854" y="18288"/>
                </a:cubicBezTo>
                <a:cubicBezTo>
                  <a:pt x="671000" y="-8804"/>
                  <a:pt x="408401" y="-12775"/>
                  <a:pt x="0" y="18288"/>
                </a:cubicBezTo>
                <a:cubicBezTo>
                  <a:pt x="-213" y="9468"/>
                  <a:pt x="187" y="4459"/>
                  <a:pt x="0" y="0"/>
                </a:cubicBezTo>
                <a:close/>
              </a:path>
              <a:path w="10853928" h="18288" stroke="0" extrusionOk="0">
                <a:moveTo>
                  <a:pt x="0" y="0"/>
                </a:moveTo>
                <a:cubicBezTo>
                  <a:pt x="267322" y="15284"/>
                  <a:pt x="415388" y="-21048"/>
                  <a:pt x="569831" y="0"/>
                </a:cubicBezTo>
                <a:cubicBezTo>
                  <a:pt x="724274" y="21048"/>
                  <a:pt x="769333" y="-2353"/>
                  <a:pt x="922584" y="0"/>
                </a:cubicBezTo>
                <a:cubicBezTo>
                  <a:pt x="1075835" y="2353"/>
                  <a:pt x="1399490" y="-145"/>
                  <a:pt x="1818033" y="0"/>
                </a:cubicBezTo>
                <a:cubicBezTo>
                  <a:pt x="2236576" y="145"/>
                  <a:pt x="2145330" y="5482"/>
                  <a:pt x="2387864" y="0"/>
                </a:cubicBezTo>
                <a:cubicBezTo>
                  <a:pt x="2630398" y="-5482"/>
                  <a:pt x="2793207" y="18487"/>
                  <a:pt x="2957695" y="0"/>
                </a:cubicBezTo>
                <a:cubicBezTo>
                  <a:pt x="3122183" y="-18487"/>
                  <a:pt x="3579141" y="19003"/>
                  <a:pt x="3853144" y="0"/>
                </a:cubicBezTo>
                <a:cubicBezTo>
                  <a:pt x="4127147" y="-19003"/>
                  <a:pt x="4209857" y="12211"/>
                  <a:pt x="4314436" y="0"/>
                </a:cubicBezTo>
                <a:cubicBezTo>
                  <a:pt x="4419015" y="-12211"/>
                  <a:pt x="4762459" y="-17220"/>
                  <a:pt x="5209885" y="0"/>
                </a:cubicBezTo>
                <a:cubicBezTo>
                  <a:pt x="5657311" y="17220"/>
                  <a:pt x="5692663" y="-3290"/>
                  <a:pt x="6105335" y="0"/>
                </a:cubicBezTo>
                <a:cubicBezTo>
                  <a:pt x="6518007" y="3290"/>
                  <a:pt x="6455516" y="-5124"/>
                  <a:pt x="6783705" y="0"/>
                </a:cubicBezTo>
                <a:cubicBezTo>
                  <a:pt x="7111894" y="5124"/>
                  <a:pt x="7441941" y="-17829"/>
                  <a:pt x="7679154" y="0"/>
                </a:cubicBezTo>
                <a:cubicBezTo>
                  <a:pt x="7916367" y="17829"/>
                  <a:pt x="8102967" y="-24363"/>
                  <a:pt x="8248985" y="0"/>
                </a:cubicBezTo>
                <a:cubicBezTo>
                  <a:pt x="8395003" y="24363"/>
                  <a:pt x="8552393" y="25505"/>
                  <a:pt x="8818817" y="0"/>
                </a:cubicBezTo>
                <a:cubicBezTo>
                  <a:pt x="9085241" y="-25505"/>
                  <a:pt x="9411308" y="38000"/>
                  <a:pt x="9605726" y="0"/>
                </a:cubicBezTo>
                <a:cubicBezTo>
                  <a:pt x="9800144" y="-38000"/>
                  <a:pt x="10006468" y="-25741"/>
                  <a:pt x="10175558" y="0"/>
                </a:cubicBezTo>
                <a:cubicBezTo>
                  <a:pt x="10344648" y="25741"/>
                  <a:pt x="10696282" y="695"/>
                  <a:pt x="10853928" y="0"/>
                </a:cubicBezTo>
                <a:cubicBezTo>
                  <a:pt x="10853521" y="8690"/>
                  <a:pt x="10853774" y="14141"/>
                  <a:pt x="10853928" y="18288"/>
                </a:cubicBezTo>
                <a:cubicBezTo>
                  <a:pt x="10608124" y="24255"/>
                  <a:pt x="10343415" y="22307"/>
                  <a:pt x="10067018" y="18288"/>
                </a:cubicBezTo>
                <a:cubicBezTo>
                  <a:pt x="9790621" y="14270"/>
                  <a:pt x="9843266" y="3564"/>
                  <a:pt x="9714266" y="18288"/>
                </a:cubicBezTo>
                <a:cubicBezTo>
                  <a:pt x="9585266" y="33012"/>
                  <a:pt x="9379484" y="1875"/>
                  <a:pt x="9252974" y="18288"/>
                </a:cubicBezTo>
                <a:cubicBezTo>
                  <a:pt x="9126464" y="34701"/>
                  <a:pt x="8580678" y="-4904"/>
                  <a:pt x="8357525" y="18288"/>
                </a:cubicBezTo>
                <a:cubicBezTo>
                  <a:pt x="8134372" y="41480"/>
                  <a:pt x="7903199" y="26458"/>
                  <a:pt x="7679154" y="18288"/>
                </a:cubicBezTo>
                <a:cubicBezTo>
                  <a:pt x="7455109" y="10118"/>
                  <a:pt x="7435944" y="27109"/>
                  <a:pt x="7217862" y="18288"/>
                </a:cubicBezTo>
                <a:cubicBezTo>
                  <a:pt x="6999780" y="9467"/>
                  <a:pt x="6680409" y="18985"/>
                  <a:pt x="6539492" y="18288"/>
                </a:cubicBezTo>
                <a:cubicBezTo>
                  <a:pt x="6398575" y="17592"/>
                  <a:pt x="6312077" y="33018"/>
                  <a:pt x="6186739" y="18288"/>
                </a:cubicBezTo>
                <a:cubicBezTo>
                  <a:pt x="6061401" y="3558"/>
                  <a:pt x="5947033" y="12075"/>
                  <a:pt x="5833986" y="18288"/>
                </a:cubicBezTo>
                <a:cubicBezTo>
                  <a:pt x="5720939" y="24501"/>
                  <a:pt x="5482226" y="8586"/>
                  <a:pt x="5155616" y="18288"/>
                </a:cubicBezTo>
                <a:cubicBezTo>
                  <a:pt x="4829006" y="27991"/>
                  <a:pt x="4841274" y="29316"/>
                  <a:pt x="4694324" y="18288"/>
                </a:cubicBezTo>
                <a:cubicBezTo>
                  <a:pt x="4547374" y="7260"/>
                  <a:pt x="4077675" y="7013"/>
                  <a:pt x="3907414" y="18288"/>
                </a:cubicBezTo>
                <a:cubicBezTo>
                  <a:pt x="3737153" y="29564"/>
                  <a:pt x="3538393" y="21630"/>
                  <a:pt x="3446122" y="18288"/>
                </a:cubicBezTo>
                <a:cubicBezTo>
                  <a:pt x="3353851" y="14946"/>
                  <a:pt x="2990320" y="-8091"/>
                  <a:pt x="2659212" y="18288"/>
                </a:cubicBezTo>
                <a:cubicBezTo>
                  <a:pt x="2328104" y="44667"/>
                  <a:pt x="2427653" y="9607"/>
                  <a:pt x="2306460" y="18288"/>
                </a:cubicBezTo>
                <a:cubicBezTo>
                  <a:pt x="2185267" y="26969"/>
                  <a:pt x="1719763" y="3717"/>
                  <a:pt x="1519550" y="18288"/>
                </a:cubicBezTo>
                <a:cubicBezTo>
                  <a:pt x="1319337" y="32860"/>
                  <a:pt x="1167371" y="17040"/>
                  <a:pt x="1058258" y="18288"/>
                </a:cubicBezTo>
                <a:cubicBezTo>
                  <a:pt x="949145" y="19536"/>
                  <a:pt x="780234" y="31447"/>
                  <a:pt x="705505" y="18288"/>
                </a:cubicBezTo>
                <a:cubicBezTo>
                  <a:pt x="630776" y="5129"/>
                  <a:pt x="215796" y="30056"/>
                  <a:pt x="0" y="18288"/>
                </a:cubicBezTo>
                <a:cubicBezTo>
                  <a:pt x="-53" y="11301"/>
                  <a:pt x="-649" y="7756"/>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jdelijke aanduiding voor inhoud 2"/>
          <p:cNvSpPr>
            <a:spLocks noGrp="1"/>
          </p:cNvSpPr>
          <p:nvPr>
            <p:ph idx="1"/>
          </p:nvPr>
        </p:nvSpPr>
        <p:spPr>
          <a:xfrm>
            <a:off x="838200" y="1929384"/>
            <a:ext cx="10515600" cy="4251960"/>
          </a:xfrm>
        </p:spPr>
        <p:txBody>
          <a:bodyPr>
            <a:normAutofit/>
          </a:bodyPr>
          <a:lstStyle/>
          <a:p>
            <a:r>
              <a:rPr lang="nl-NL" sz="2200"/>
              <a:t>Voedsel belast het klimaat door energieverbruik en de uitstoot van broeikasgassen. </a:t>
            </a:r>
          </a:p>
          <a:p>
            <a:endParaRPr lang="nl-NL" sz="2200"/>
          </a:p>
          <a:p>
            <a:r>
              <a:rPr lang="nl-NL" sz="2200"/>
              <a:t>Voor productie wordt een groot deel van het beschikbare land en water gebruikt. </a:t>
            </a:r>
          </a:p>
          <a:p>
            <a:endParaRPr lang="nl-NL" sz="2200"/>
          </a:p>
          <a:p>
            <a:r>
              <a:rPr lang="nl-NL" sz="2200"/>
              <a:t>Daarnaast zijn er milieuproblemen aan verbonden, zoals mestoverschot en overbevissing. </a:t>
            </a:r>
          </a:p>
          <a:p>
            <a:endParaRPr lang="nl-NL" sz="2200"/>
          </a:p>
          <a:p>
            <a:r>
              <a:rPr lang="nl-NL" sz="2200"/>
              <a:t>Vlees is het meest belastend voor het milieu, gevolgd door zuivel, dranken en bewerkte producten. </a:t>
            </a:r>
          </a:p>
          <a:p>
            <a:endParaRPr lang="nl-NL" sz="2200"/>
          </a:p>
        </p:txBody>
      </p:sp>
    </p:spTree>
    <p:extLst>
      <p:ext uri="{BB962C8B-B14F-4D97-AF65-F5344CB8AC3E}">
        <p14:creationId xmlns:p14="http://schemas.microsoft.com/office/powerpoint/2010/main" val="75439170"/>
      </p:ext>
    </p:extLst>
  </p:cSld>
  <p:clrMapOvr>
    <a:masterClrMapping/>
  </p:clrMapOvr>
</p:sld>
</file>

<file path=ppt/theme/theme1.xml><?xml version="1.0" encoding="utf-8"?>
<a:theme xmlns:a="http://schemas.openxmlformats.org/drawingml/2006/main" name="Kantoorthema">
  <a:themeElements>
    <a:clrScheme name="Aangepast 1">
      <a:dk1>
        <a:sysClr val="windowText" lastClr="000000"/>
      </a:dk1>
      <a:lt1>
        <a:sysClr val="window" lastClr="FFFFFF"/>
      </a:lt1>
      <a:dk2>
        <a:srgbClr val="455F51"/>
      </a:dk2>
      <a:lt2>
        <a:srgbClr val="E2DFCC"/>
      </a:lt2>
      <a:accent1>
        <a:srgbClr val="BDEA1A"/>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1FADF7D1B988245B1414887988CB676" ma:contentTypeVersion="7" ma:contentTypeDescription="Een nieuw document maken." ma:contentTypeScope="" ma:versionID="653225b50c932f8fbefe15d7aed2597a">
  <xsd:schema xmlns:xsd="http://www.w3.org/2001/XMLSchema" xmlns:xs="http://www.w3.org/2001/XMLSchema" xmlns:p="http://schemas.microsoft.com/office/2006/metadata/properties" xmlns:ns2="04a8cfdc-dc7c-4728-8468-1752323b6dce" targetNamespace="http://schemas.microsoft.com/office/2006/metadata/properties" ma:root="true" ma:fieldsID="176c809b388a38541564c2441b046995" ns2:_="">
    <xsd:import namespace="04a8cfdc-dc7c-4728-8468-1752323b6d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a8cfdc-dc7c-4728-8468-1752323b6d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A7DAFC3-7EEE-4071-BA85-C02B926035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4a8cfdc-dc7c-4728-8468-1752323b6d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DAF4627-3698-4E85-BC86-FFBEA4E22BCA}">
  <ds:schemaRefs>
    <ds:schemaRef ds:uri="http://www.w3.org/XML/1998/namespace"/>
    <ds:schemaRef ds:uri="http://purl.org/dc/elements/1.1/"/>
    <ds:schemaRef ds:uri="http://schemas.openxmlformats.org/package/2006/metadata/core-properties"/>
    <ds:schemaRef ds:uri="http://schemas.microsoft.com/office/2006/documentManagement/types"/>
    <ds:schemaRef ds:uri="http://purl.org/dc/dcmitype/"/>
    <ds:schemaRef ds:uri="04a8cfdc-dc7c-4728-8468-1752323b6dce"/>
    <ds:schemaRef ds:uri="http://schemas.microsoft.com/office/infopath/2007/PartnerControls"/>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7D754269-C79B-44E7-94CE-123474453AD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238</TotalTime>
  <Words>1338</Words>
  <Application>Microsoft Macintosh PowerPoint</Application>
  <PresentationFormat>Breedbeeld</PresentationFormat>
  <Paragraphs>131</Paragraphs>
  <Slides>18</Slides>
  <Notes>12</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18</vt:i4>
      </vt:variant>
    </vt:vector>
  </HeadingPairs>
  <TitlesOfParts>
    <vt:vector size="23" baseType="lpstr">
      <vt:lpstr>Arial</vt:lpstr>
      <vt:lpstr>Calibri</vt:lpstr>
      <vt:lpstr>Calibri Light</vt:lpstr>
      <vt:lpstr>Tw Cen MT</vt:lpstr>
      <vt:lpstr>Kantoorthema</vt:lpstr>
      <vt:lpstr>Duurzaamheid van voeding</vt:lpstr>
      <vt:lpstr>Lesdoelen</vt:lpstr>
      <vt:lpstr>Even kleine test  aangaande jullie gezondheid </vt:lpstr>
      <vt:lpstr>Opdracht</vt:lpstr>
      <vt:lpstr>Duurzaam voedselsysteem</vt:lpstr>
      <vt:lpstr>Voedselafdruk, waar komt het vandaan?</vt:lpstr>
      <vt:lpstr>Voedselafdruk</vt:lpstr>
      <vt:lpstr>Voedselafdruk</vt:lpstr>
      <vt:lpstr>Klimaatbelasting</vt:lpstr>
      <vt:lpstr>Belasting van veeteelt op het milieu </vt:lpstr>
      <vt:lpstr>Aspecten van duurzaamheid: productieketen</vt:lpstr>
      <vt:lpstr>Aspecten van duurzaamheid: klimaatverandering</vt:lpstr>
      <vt:lpstr>Aspecten van duurzaamheid: waterverbruik</vt:lpstr>
      <vt:lpstr>Aspecten van duurzaamheid: bestrijdingsmiddelen en mest</vt:lpstr>
      <vt:lpstr>Aspecten van duurzaamheid: smog en geluidsoverlast </vt:lpstr>
      <vt:lpstr>Tips voor duurzamer eten</vt:lpstr>
      <vt:lpstr>PowerPoint-presentatie</vt:lpstr>
      <vt:lpstr>Herkomst voedingsmiddelen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Duurzaamheid van voeding</dc:title>
  <dc:creator>Mariska de Rouw</dc:creator>
  <cp:lastModifiedBy>Mariska de Rouw</cp:lastModifiedBy>
  <cp:revision>12</cp:revision>
  <dcterms:created xsi:type="dcterms:W3CDTF">2020-11-17T08:54:21Z</dcterms:created>
  <dcterms:modified xsi:type="dcterms:W3CDTF">2022-12-07T16:04:59Z</dcterms:modified>
</cp:coreProperties>
</file>